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494" r:id="rId3"/>
    <p:sldId id="506" r:id="rId4"/>
    <p:sldId id="507" r:id="rId5"/>
    <p:sldId id="509" r:id="rId6"/>
    <p:sldId id="508" r:id="rId7"/>
    <p:sldId id="510" r:id="rId8"/>
    <p:sldId id="511" r:id="rId9"/>
    <p:sldId id="546" r:id="rId10"/>
    <p:sldId id="547" r:id="rId11"/>
    <p:sldId id="495" r:id="rId12"/>
    <p:sldId id="513" r:id="rId13"/>
    <p:sldId id="514" r:id="rId14"/>
    <p:sldId id="515"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3" d="100"/>
          <a:sy n="123" d="100"/>
        </p:scale>
        <p:origin x="12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匡宏宇" userId="6226a253-862e-4062-9583-ca90ef3a886f" providerId="ADAL" clId="{83B8FD3F-B160-4EB6-B5C4-8597AD4DD410}"/>
    <pc:docChg chg="custSel addSld modSld">
      <pc:chgData name="匡宏宇" userId="6226a253-862e-4062-9583-ca90ef3a886f" providerId="ADAL" clId="{83B8FD3F-B160-4EB6-B5C4-8597AD4DD410}" dt="2023-05-09T04:47:27.527" v="477" actId="207"/>
      <pc:docMkLst>
        <pc:docMk/>
      </pc:docMkLst>
      <pc:sldChg chg="modSp mod">
        <pc:chgData name="匡宏宇" userId="6226a253-862e-4062-9583-ca90ef3a886f" providerId="ADAL" clId="{83B8FD3F-B160-4EB6-B5C4-8597AD4DD410}" dt="2023-05-09T04:04:51.392" v="218" actId="20577"/>
        <pc:sldMkLst>
          <pc:docMk/>
          <pc:sldMk cId="568308757" sldId="476"/>
        </pc:sldMkLst>
        <pc:spChg chg="mod">
          <ac:chgData name="匡宏宇" userId="6226a253-862e-4062-9583-ca90ef3a886f" providerId="ADAL" clId="{83B8FD3F-B160-4EB6-B5C4-8597AD4DD410}" dt="2023-05-09T04:04:51.392" v="218" actId="20577"/>
          <ac:spMkLst>
            <pc:docMk/>
            <pc:sldMk cId="568308757" sldId="476"/>
            <ac:spMk id="3" creationId="{2814DB36-FDD0-425C-86F9-2937A8E768B0}"/>
          </ac:spMkLst>
        </pc:spChg>
      </pc:sldChg>
      <pc:sldChg chg="modSp mod">
        <pc:chgData name="匡宏宇" userId="6226a253-862e-4062-9583-ca90ef3a886f" providerId="ADAL" clId="{83B8FD3F-B160-4EB6-B5C4-8597AD4DD410}" dt="2023-05-09T04:02:02.001" v="5" actId="207"/>
        <pc:sldMkLst>
          <pc:docMk/>
          <pc:sldMk cId="2519914794" sldId="508"/>
        </pc:sldMkLst>
        <pc:spChg chg="mod">
          <ac:chgData name="匡宏宇" userId="6226a253-862e-4062-9583-ca90ef3a886f" providerId="ADAL" clId="{83B8FD3F-B160-4EB6-B5C4-8597AD4DD410}" dt="2023-05-09T04:02:02.001" v="5" actId="207"/>
          <ac:spMkLst>
            <pc:docMk/>
            <pc:sldMk cId="2519914794" sldId="508"/>
            <ac:spMk id="3" creationId="{DD0F70BF-C684-4CA4-87DF-04117FF113EA}"/>
          </ac:spMkLst>
        </pc:spChg>
      </pc:sldChg>
      <pc:sldChg chg="modSp mod modAnim">
        <pc:chgData name="匡宏宇" userId="6226a253-862e-4062-9583-ca90ef3a886f" providerId="ADAL" clId="{83B8FD3F-B160-4EB6-B5C4-8597AD4DD410}" dt="2023-05-09T04:03:45.609" v="215" actId="14100"/>
        <pc:sldMkLst>
          <pc:docMk/>
          <pc:sldMk cId="1808516401" sldId="510"/>
        </pc:sldMkLst>
        <pc:spChg chg="mod">
          <ac:chgData name="匡宏宇" userId="6226a253-862e-4062-9583-ca90ef3a886f" providerId="ADAL" clId="{83B8FD3F-B160-4EB6-B5C4-8597AD4DD410}" dt="2023-05-09T04:03:45.609" v="215" actId="14100"/>
          <ac:spMkLst>
            <pc:docMk/>
            <pc:sldMk cId="1808516401" sldId="510"/>
            <ac:spMk id="3" creationId="{9752C997-16B4-4242-A428-B54028324F3F}"/>
          </ac:spMkLst>
        </pc:spChg>
      </pc:sldChg>
      <pc:sldChg chg="modSp mod modAnim">
        <pc:chgData name="匡宏宇" userId="6226a253-862e-4062-9583-ca90ef3a886f" providerId="ADAL" clId="{83B8FD3F-B160-4EB6-B5C4-8597AD4DD410}" dt="2023-05-09T04:47:27.527" v="477" actId="207"/>
        <pc:sldMkLst>
          <pc:docMk/>
          <pc:sldMk cId="821853357" sldId="513"/>
        </pc:sldMkLst>
        <pc:spChg chg="mod">
          <ac:chgData name="匡宏宇" userId="6226a253-862e-4062-9583-ca90ef3a886f" providerId="ADAL" clId="{83B8FD3F-B160-4EB6-B5C4-8597AD4DD410}" dt="2023-05-09T04:47:27.527" v="477" actId="207"/>
          <ac:spMkLst>
            <pc:docMk/>
            <pc:sldMk cId="821853357" sldId="513"/>
            <ac:spMk id="3" creationId="{EDF77310-AD0C-45C9-9E2D-9D6A98151058}"/>
          </ac:spMkLst>
        </pc:spChg>
      </pc:sldChg>
      <pc:sldChg chg="modSp mod">
        <pc:chgData name="匡宏宇" userId="6226a253-862e-4062-9583-ca90ef3a886f" providerId="ADAL" clId="{83B8FD3F-B160-4EB6-B5C4-8597AD4DD410}" dt="2023-05-09T04:04:31.145" v="216" actId="113"/>
        <pc:sldMkLst>
          <pc:docMk/>
          <pc:sldMk cId="3126969472" sldId="546"/>
        </pc:sldMkLst>
        <pc:spChg chg="mod">
          <ac:chgData name="匡宏宇" userId="6226a253-862e-4062-9583-ca90ef3a886f" providerId="ADAL" clId="{83B8FD3F-B160-4EB6-B5C4-8597AD4DD410}" dt="2023-05-09T04:04:31.145" v="216" actId="113"/>
          <ac:spMkLst>
            <pc:docMk/>
            <pc:sldMk cId="3126969472" sldId="546"/>
            <ac:spMk id="3" creationId="{8722D4D7-56B5-4A2F-8FFA-9F042CCAB861}"/>
          </ac:spMkLst>
        </pc:spChg>
      </pc:sldChg>
      <pc:sldChg chg="addSp delSp modSp new mod modAnim">
        <pc:chgData name="匡宏宇" userId="6226a253-862e-4062-9583-ca90ef3a886f" providerId="ADAL" clId="{83B8FD3F-B160-4EB6-B5C4-8597AD4DD410}" dt="2023-05-09T04:45:18.043" v="265" actId="1038"/>
        <pc:sldMkLst>
          <pc:docMk/>
          <pc:sldMk cId="1329849671" sldId="548"/>
        </pc:sldMkLst>
        <pc:spChg chg="del">
          <ac:chgData name="匡宏宇" userId="6226a253-862e-4062-9583-ca90ef3a886f" providerId="ADAL" clId="{83B8FD3F-B160-4EB6-B5C4-8597AD4DD410}" dt="2023-05-09T04:31:36.797" v="220" actId="478"/>
          <ac:spMkLst>
            <pc:docMk/>
            <pc:sldMk cId="1329849671" sldId="548"/>
            <ac:spMk id="2" creationId="{415A2DE4-A6AF-C382-EA1A-6664F15815D8}"/>
          </ac:spMkLst>
        </pc:spChg>
        <pc:spChg chg="del">
          <ac:chgData name="匡宏宇" userId="6226a253-862e-4062-9583-ca90ef3a886f" providerId="ADAL" clId="{83B8FD3F-B160-4EB6-B5C4-8597AD4DD410}" dt="2023-05-09T04:31:37.576" v="221" actId="478"/>
          <ac:spMkLst>
            <pc:docMk/>
            <pc:sldMk cId="1329849671" sldId="548"/>
            <ac:spMk id="3" creationId="{6B3864D4-B63F-60D6-F9DF-3F2D9A3B83B2}"/>
          </ac:spMkLst>
        </pc:spChg>
        <pc:picChg chg="add">
          <ac:chgData name="匡宏宇" userId="6226a253-862e-4062-9583-ca90ef3a886f" providerId="ADAL" clId="{83B8FD3F-B160-4EB6-B5C4-8597AD4DD410}" dt="2023-05-09T04:39:12.377" v="246" actId="22"/>
          <ac:picMkLst>
            <pc:docMk/>
            <pc:sldMk cId="1329849671" sldId="548"/>
            <ac:picMk id="5" creationId="{A4D45F35-0FD5-81FA-3300-822AD363D91D}"/>
          </ac:picMkLst>
        </pc:picChg>
        <pc:picChg chg="add mod">
          <ac:chgData name="匡宏宇" userId="6226a253-862e-4062-9583-ca90ef3a886f" providerId="ADAL" clId="{83B8FD3F-B160-4EB6-B5C4-8597AD4DD410}" dt="2023-05-09T04:31:45.863" v="223" actId="1076"/>
          <ac:picMkLst>
            <pc:docMk/>
            <pc:sldMk cId="1329849671" sldId="548"/>
            <ac:picMk id="1026" creationId="{701A3DEB-DA5B-BEF6-E6F5-503BCB4A6190}"/>
          </ac:picMkLst>
        </pc:picChg>
        <pc:picChg chg="add mod">
          <ac:chgData name="匡宏宇" userId="6226a253-862e-4062-9583-ca90ef3a886f" providerId="ADAL" clId="{83B8FD3F-B160-4EB6-B5C4-8597AD4DD410}" dt="2023-05-09T04:32:59.737" v="244" actId="1036"/>
          <ac:picMkLst>
            <pc:docMk/>
            <pc:sldMk cId="1329849671" sldId="548"/>
            <ac:picMk id="1028" creationId="{81B1EFCA-FBA0-3902-CC20-49ACAA6C88FC}"/>
          </ac:picMkLst>
        </pc:picChg>
        <pc:picChg chg="add mod">
          <ac:chgData name="匡宏宇" userId="6226a253-862e-4062-9583-ca90ef3a886f" providerId="ADAL" clId="{83B8FD3F-B160-4EB6-B5C4-8597AD4DD410}" dt="2023-05-09T04:44:55.989" v="257" actId="1037"/>
          <ac:picMkLst>
            <pc:docMk/>
            <pc:sldMk cId="1329849671" sldId="548"/>
            <ac:picMk id="1030" creationId="{BF2B4EB3-3591-F39E-4287-2AF537711F36}"/>
          </ac:picMkLst>
        </pc:picChg>
        <pc:picChg chg="add mod">
          <ac:chgData name="匡宏宇" userId="6226a253-862e-4062-9583-ca90ef3a886f" providerId="ADAL" clId="{83B8FD3F-B160-4EB6-B5C4-8597AD4DD410}" dt="2023-05-09T04:45:18.043" v="265" actId="1038"/>
          <ac:picMkLst>
            <pc:docMk/>
            <pc:sldMk cId="1329849671" sldId="548"/>
            <ac:picMk id="1032" creationId="{BCD8F079-393A-BE64-8742-B69B8C683837}"/>
          </ac:picMkLst>
        </pc:picChg>
      </pc:sldChg>
    </pc:docChg>
  </pc:docChgLst>
  <pc:docChgLst>
    <pc:chgData name="匡宏宇" userId="6226a253-862e-4062-9583-ca90ef3a886f" providerId="ADAL" clId="{A146B097-4A92-41D2-B4CA-F92CCBECEFB2}"/>
    <pc:docChg chg="delSld modSld sldOrd">
      <pc:chgData name="匡宏宇" userId="6226a253-862e-4062-9583-ca90ef3a886f" providerId="ADAL" clId="{A146B097-4A92-41D2-B4CA-F92CCBECEFB2}" dt="2023-05-09T11:53:56.800" v="23"/>
      <pc:docMkLst>
        <pc:docMk/>
      </pc:docMkLst>
      <pc:sldChg chg="modSp mod">
        <pc:chgData name="匡宏宇" userId="6226a253-862e-4062-9583-ca90ef3a886f" providerId="ADAL" clId="{A146B097-4A92-41D2-B4CA-F92CCBECEFB2}" dt="2023-05-09T11:13:44.759" v="13" actId="20577"/>
        <pc:sldMkLst>
          <pc:docMk/>
          <pc:sldMk cId="568308757" sldId="476"/>
        </pc:sldMkLst>
        <pc:spChg chg="mod">
          <ac:chgData name="匡宏宇" userId="6226a253-862e-4062-9583-ca90ef3a886f" providerId="ADAL" clId="{A146B097-4A92-41D2-B4CA-F92CCBECEFB2}" dt="2023-05-09T11:13:44.759" v="13" actId="20577"/>
          <ac:spMkLst>
            <pc:docMk/>
            <pc:sldMk cId="568308757" sldId="476"/>
            <ac:spMk id="3" creationId="{2814DB36-FDD0-425C-86F9-2937A8E768B0}"/>
          </ac:spMkLst>
        </pc:spChg>
      </pc:sldChg>
      <pc:sldChg chg="modSp mod ord">
        <pc:chgData name="匡宏宇" userId="6226a253-862e-4062-9583-ca90ef3a886f" providerId="ADAL" clId="{A146B097-4A92-41D2-B4CA-F92CCBECEFB2}" dt="2023-05-09T11:33:17.254" v="17" actId="207"/>
        <pc:sldMkLst>
          <pc:docMk/>
          <pc:sldMk cId="1208821328" sldId="494"/>
        </pc:sldMkLst>
        <pc:spChg chg="mod">
          <ac:chgData name="匡宏宇" userId="6226a253-862e-4062-9583-ca90ef3a886f" providerId="ADAL" clId="{A146B097-4A92-41D2-B4CA-F92CCBECEFB2}" dt="2023-05-09T11:33:17.254" v="17" actId="207"/>
          <ac:spMkLst>
            <pc:docMk/>
            <pc:sldMk cId="1208821328" sldId="494"/>
            <ac:spMk id="3" creationId="{17E457F7-124A-4C60-B467-A4E32B0BBCA0}"/>
          </ac:spMkLst>
        </pc:spChg>
      </pc:sldChg>
      <pc:sldChg chg="modSp mod">
        <pc:chgData name="匡宏宇" userId="6226a253-862e-4062-9583-ca90ef3a886f" providerId="ADAL" clId="{A146B097-4A92-41D2-B4CA-F92CCBECEFB2}" dt="2023-05-09T11:53:56.800" v="23"/>
        <pc:sldMkLst>
          <pc:docMk/>
          <pc:sldMk cId="821853357" sldId="513"/>
        </pc:sldMkLst>
        <pc:spChg chg="mod">
          <ac:chgData name="匡宏宇" userId="6226a253-862e-4062-9583-ca90ef3a886f" providerId="ADAL" clId="{A146B097-4A92-41D2-B4CA-F92CCBECEFB2}" dt="2023-05-09T11:53:56.800" v="23"/>
          <ac:spMkLst>
            <pc:docMk/>
            <pc:sldMk cId="821853357" sldId="513"/>
            <ac:spMk id="3" creationId="{EDF77310-AD0C-45C9-9E2D-9D6A98151058}"/>
          </ac:spMkLst>
        </pc:spChg>
      </pc:sldChg>
      <pc:sldChg chg="del">
        <pc:chgData name="匡宏宇" userId="6226a253-862e-4062-9583-ca90ef3a886f" providerId="ADAL" clId="{A146B097-4A92-41D2-B4CA-F92CCBECEFB2}" dt="2023-05-09T11:33:40.504" v="18" actId="2696"/>
        <pc:sldMkLst>
          <pc:docMk/>
          <pc:sldMk cId="2290724611" sldId="545"/>
        </pc:sldMkLst>
      </pc:sldChg>
    </pc:docChg>
  </pc:docChgLst>
  <pc:docChgLst>
    <pc:chgData name="匡宏宇" userId="6226a253-862e-4062-9583-ca90ef3a886f" providerId="ADAL" clId="{3D454821-8C0C-4BD9-BA2C-30BA45EFACDB}"/>
    <pc:docChg chg="delSld modSld">
      <pc:chgData name="匡宏宇" userId="6226a253-862e-4062-9583-ca90ef3a886f" providerId="ADAL" clId="{3D454821-8C0C-4BD9-BA2C-30BA45EFACDB}" dt="2023-12-07T01:58:51.351" v="35" actId="207"/>
      <pc:docMkLst>
        <pc:docMk/>
      </pc:docMkLst>
      <pc:sldChg chg="modSp mod">
        <pc:chgData name="匡宏宇" userId="6226a253-862e-4062-9583-ca90ef3a886f" providerId="ADAL" clId="{3D454821-8C0C-4BD9-BA2C-30BA45EFACDB}" dt="2023-12-05T02:08:40.886" v="4"/>
        <pc:sldMkLst>
          <pc:docMk/>
          <pc:sldMk cId="109200150" sldId="256"/>
        </pc:sldMkLst>
        <pc:spChg chg="mod">
          <ac:chgData name="匡宏宇" userId="6226a253-862e-4062-9583-ca90ef3a886f" providerId="ADAL" clId="{3D454821-8C0C-4BD9-BA2C-30BA45EFACDB}" dt="2023-12-05T02:08:40.886" v="4"/>
          <ac:spMkLst>
            <pc:docMk/>
            <pc:sldMk cId="109200150" sldId="256"/>
            <ac:spMk id="2" creationId="{CD6E02CA-9132-46C9-971F-5C3ABDD333FA}"/>
          </ac:spMkLst>
        </pc:spChg>
      </pc:sldChg>
      <pc:sldChg chg="del">
        <pc:chgData name="匡宏宇" userId="6226a253-862e-4062-9583-ca90ef3a886f" providerId="ADAL" clId="{3D454821-8C0C-4BD9-BA2C-30BA45EFACDB}" dt="2023-12-05T02:09:15.030" v="5" actId="47"/>
        <pc:sldMkLst>
          <pc:docMk/>
          <pc:sldMk cId="568308757" sldId="476"/>
        </pc:sldMkLst>
      </pc:sldChg>
      <pc:sldChg chg="modSp">
        <pc:chgData name="匡宏宇" userId="6226a253-862e-4062-9583-ca90ef3a886f" providerId="ADAL" clId="{3D454821-8C0C-4BD9-BA2C-30BA45EFACDB}" dt="2023-12-07T01:58:51.351" v="35" actId="207"/>
        <pc:sldMkLst>
          <pc:docMk/>
          <pc:sldMk cId="2668887788" sldId="507"/>
        </pc:sldMkLst>
        <pc:spChg chg="mod">
          <ac:chgData name="匡宏宇" userId="6226a253-862e-4062-9583-ca90ef3a886f" providerId="ADAL" clId="{3D454821-8C0C-4BD9-BA2C-30BA45EFACDB}" dt="2023-12-07T01:58:51.351" v="35" actId="207"/>
          <ac:spMkLst>
            <pc:docMk/>
            <pc:sldMk cId="2668887788" sldId="507"/>
            <ac:spMk id="3" creationId="{A2F4B037-3E56-443B-A587-7E987690E231}"/>
          </ac:spMkLst>
        </pc:spChg>
      </pc:sldChg>
      <pc:sldChg chg="modSp mod">
        <pc:chgData name="匡宏宇" userId="6226a253-862e-4062-9583-ca90ef3a886f" providerId="ADAL" clId="{3D454821-8C0C-4BD9-BA2C-30BA45EFACDB}" dt="2023-12-06T13:08:04.330" v="10" actId="207"/>
        <pc:sldMkLst>
          <pc:docMk/>
          <pc:sldMk cId="821853357" sldId="513"/>
        </pc:sldMkLst>
        <pc:spChg chg="mod">
          <ac:chgData name="匡宏宇" userId="6226a253-862e-4062-9583-ca90ef3a886f" providerId="ADAL" clId="{3D454821-8C0C-4BD9-BA2C-30BA45EFACDB}" dt="2023-12-06T13:08:04.330" v="10" actId="207"/>
          <ac:spMkLst>
            <pc:docMk/>
            <pc:sldMk cId="821853357" sldId="513"/>
            <ac:spMk id="3" creationId="{EDF77310-AD0C-45C9-9E2D-9D6A98151058}"/>
          </ac:spMkLst>
        </pc:spChg>
      </pc:sldChg>
      <pc:sldChg chg="modSp mod modAnim">
        <pc:chgData name="匡宏宇" userId="6226a253-862e-4062-9583-ca90ef3a886f" providerId="ADAL" clId="{3D454821-8C0C-4BD9-BA2C-30BA45EFACDB}" dt="2023-12-06T13:09:02.178" v="31" actId="1076"/>
        <pc:sldMkLst>
          <pc:docMk/>
          <pc:sldMk cId="3910960931" sldId="515"/>
        </pc:sldMkLst>
        <pc:spChg chg="mod">
          <ac:chgData name="匡宏宇" userId="6226a253-862e-4062-9583-ca90ef3a886f" providerId="ADAL" clId="{3D454821-8C0C-4BD9-BA2C-30BA45EFACDB}" dt="2023-12-06T13:08:56.498" v="29"/>
          <ac:spMkLst>
            <pc:docMk/>
            <pc:sldMk cId="3910960931" sldId="515"/>
            <ac:spMk id="3" creationId="{5A683473-C257-4A3F-A4B4-7EC2AE43C1B4}"/>
          </ac:spMkLst>
        </pc:spChg>
        <pc:picChg chg="mod">
          <ac:chgData name="匡宏宇" userId="6226a253-862e-4062-9583-ca90ef3a886f" providerId="ADAL" clId="{3D454821-8C0C-4BD9-BA2C-30BA45EFACDB}" dt="2023-12-06T13:08:59.858" v="30" actId="1076"/>
          <ac:picMkLst>
            <pc:docMk/>
            <pc:sldMk cId="3910960931" sldId="515"/>
            <ac:picMk id="4" creationId="{1DF29094-43C6-433F-BEAD-5F8E65318350}"/>
          </ac:picMkLst>
        </pc:picChg>
        <pc:picChg chg="mod">
          <ac:chgData name="匡宏宇" userId="6226a253-862e-4062-9583-ca90ef3a886f" providerId="ADAL" clId="{3D454821-8C0C-4BD9-BA2C-30BA45EFACDB}" dt="2023-12-06T13:09:02.178" v="31" actId="1076"/>
          <ac:picMkLst>
            <pc:docMk/>
            <pc:sldMk cId="3910960931" sldId="515"/>
            <ac:picMk id="5" creationId="{0225B8E9-14E6-482A-9A82-2A345791F709}"/>
          </ac:picMkLst>
        </pc:picChg>
      </pc:sldChg>
      <pc:sldChg chg="del">
        <pc:chgData name="匡宏宇" userId="6226a253-862e-4062-9583-ca90ef3a886f" providerId="ADAL" clId="{3D454821-8C0C-4BD9-BA2C-30BA45EFACDB}" dt="2023-12-05T02:09:29.726" v="6" actId="47"/>
        <pc:sldMkLst>
          <pc:docMk/>
          <pc:sldMk cId="3889586588" sldId="516"/>
        </pc:sldMkLst>
      </pc:sldChg>
      <pc:sldChg chg="del">
        <pc:chgData name="匡宏宇" userId="6226a253-862e-4062-9583-ca90ef3a886f" providerId="ADAL" clId="{3D454821-8C0C-4BD9-BA2C-30BA45EFACDB}" dt="2023-12-05T02:09:29.726" v="6" actId="47"/>
        <pc:sldMkLst>
          <pc:docMk/>
          <pc:sldMk cId="1034669776" sldId="517"/>
        </pc:sldMkLst>
      </pc:sldChg>
      <pc:sldChg chg="del">
        <pc:chgData name="匡宏宇" userId="6226a253-862e-4062-9583-ca90ef3a886f" providerId="ADAL" clId="{3D454821-8C0C-4BD9-BA2C-30BA45EFACDB}" dt="2023-12-05T02:09:29.726" v="6" actId="47"/>
        <pc:sldMkLst>
          <pc:docMk/>
          <pc:sldMk cId="2061299828" sldId="518"/>
        </pc:sldMkLst>
      </pc:sldChg>
      <pc:sldChg chg="del">
        <pc:chgData name="匡宏宇" userId="6226a253-862e-4062-9583-ca90ef3a886f" providerId="ADAL" clId="{3D454821-8C0C-4BD9-BA2C-30BA45EFACDB}" dt="2023-12-05T02:09:29.726" v="6" actId="47"/>
        <pc:sldMkLst>
          <pc:docMk/>
          <pc:sldMk cId="3225121035" sldId="519"/>
        </pc:sldMkLst>
      </pc:sldChg>
      <pc:sldChg chg="del">
        <pc:chgData name="匡宏宇" userId="6226a253-862e-4062-9583-ca90ef3a886f" providerId="ADAL" clId="{3D454821-8C0C-4BD9-BA2C-30BA45EFACDB}" dt="2023-12-05T02:09:29.726" v="6" actId="47"/>
        <pc:sldMkLst>
          <pc:docMk/>
          <pc:sldMk cId="2000747990" sldId="527"/>
        </pc:sldMkLst>
      </pc:sldChg>
      <pc:sldChg chg="del">
        <pc:chgData name="匡宏宇" userId="6226a253-862e-4062-9583-ca90ef3a886f" providerId="ADAL" clId="{3D454821-8C0C-4BD9-BA2C-30BA45EFACDB}" dt="2023-12-05T02:09:29.726" v="6" actId="47"/>
        <pc:sldMkLst>
          <pc:docMk/>
          <pc:sldMk cId="1329849671" sldId="548"/>
        </pc:sldMkLst>
      </pc:sldChg>
    </pc:docChg>
  </pc:docChgLst>
  <pc:docChgLst>
    <pc:chgData name="匡宏宇" userId="6226a253-862e-4062-9583-ca90ef3a886f" providerId="ADAL" clId="{F9D619D3-5876-4A64-B7A9-D201E9AA62B1}"/>
    <pc:docChg chg="undo custSel addSld delSld modSld sldOrd">
      <pc:chgData name="匡宏宇" userId="6226a253-862e-4062-9583-ca90ef3a886f" providerId="ADAL" clId="{F9D619D3-5876-4A64-B7A9-D201E9AA62B1}" dt="2021-11-04T01:31:45.954" v="1851"/>
      <pc:docMkLst>
        <pc:docMk/>
      </pc:docMkLst>
      <pc:sldChg chg="modSp mod">
        <pc:chgData name="匡宏宇" userId="6226a253-862e-4062-9583-ca90ef3a886f" providerId="ADAL" clId="{F9D619D3-5876-4A64-B7A9-D201E9AA62B1}" dt="2021-11-04T00:57:11.071" v="10" actId="20577"/>
        <pc:sldMkLst>
          <pc:docMk/>
          <pc:sldMk cId="109200150" sldId="256"/>
        </pc:sldMkLst>
        <pc:spChg chg="mod">
          <ac:chgData name="匡宏宇" userId="6226a253-862e-4062-9583-ca90ef3a886f" providerId="ADAL" clId="{F9D619D3-5876-4A64-B7A9-D201E9AA62B1}" dt="2021-11-04T00:57:11.071" v="10" actId="20577"/>
          <ac:spMkLst>
            <pc:docMk/>
            <pc:sldMk cId="109200150" sldId="256"/>
            <ac:spMk id="2" creationId="{CD6E02CA-9132-46C9-971F-5C3ABDD333FA}"/>
          </ac:spMkLst>
        </pc:spChg>
      </pc:sldChg>
      <pc:sldChg chg="modSp modAnim">
        <pc:chgData name="匡宏宇" userId="6226a253-862e-4062-9583-ca90ef3a886f" providerId="ADAL" clId="{F9D619D3-5876-4A64-B7A9-D201E9AA62B1}" dt="2021-11-04T01:04:53.583" v="529"/>
        <pc:sldMkLst>
          <pc:docMk/>
          <pc:sldMk cId="821853357" sldId="513"/>
        </pc:sldMkLst>
        <pc:spChg chg="mod">
          <ac:chgData name="匡宏宇" userId="6226a253-862e-4062-9583-ca90ef3a886f" providerId="ADAL" clId="{F9D619D3-5876-4A64-B7A9-D201E9AA62B1}" dt="2021-11-04T01:04:44.985" v="528" actId="113"/>
          <ac:spMkLst>
            <pc:docMk/>
            <pc:sldMk cId="821853357" sldId="513"/>
            <ac:spMk id="3" creationId="{EDF77310-AD0C-45C9-9E2D-9D6A98151058}"/>
          </ac:spMkLst>
        </pc:spChg>
      </pc:sldChg>
      <pc:sldChg chg="addSp modSp mod">
        <pc:chgData name="匡宏宇" userId="6226a253-862e-4062-9583-ca90ef3a886f" providerId="ADAL" clId="{F9D619D3-5876-4A64-B7A9-D201E9AA62B1}" dt="2021-11-04T01:15:29.534" v="559" actId="113"/>
        <pc:sldMkLst>
          <pc:docMk/>
          <pc:sldMk cId="3609995266" sldId="514"/>
        </pc:sldMkLst>
        <pc:spChg chg="add mod">
          <ac:chgData name="匡宏宇" userId="6226a253-862e-4062-9583-ca90ef3a886f" providerId="ADAL" clId="{F9D619D3-5876-4A64-B7A9-D201E9AA62B1}" dt="2021-11-04T01:15:29.534" v="559" actId="113"/>
          <ac:spMkLst>
            <pc:docMk/>
            <pc:sldMk cId="3609995266" sldId="514"/>
            <ac:spMk id="3" creationId="{4CD0471E-4CEE-4553-A29F-FE57D7BDD972}"/>
          </ac:spMkLst>
        </pc:spChg>
        <pc:spChg chg="add mod">
          <ac:chgData name="匡宏宇" userId="6226a253-862e-4062-9583-ca90ef3a886f" providerId="ADAL" clId="{F9D619D3-5876-4A64-B7A9-D201E9AA62B1}" dt="2021-11-04T01:02:50.024" v="524"/>
          <ac:spMkLst>
            <pc:docMk/>
            <pc:sldMk cId="3609995266" sldId="514"/>
            <ac:spMk id="5" creationId="{A5B52008-6AF7-4D39-880C-84915EB206DA}"/>
          </ac:spMkLst>
        </pc:spChg>
        <pc:picChg chg="mod">
          <ac:chgData name="匡宏宇" userId="6226a253-862e-4062-9583-ca90ef3a886f" providerId="ADAL" clId="{F9D619D3-5876-4A64-B7A9-D201E9AA62B1}" dt="2021-11-04T01:00:33.154" v="265" actId="1076"/>
          <ac:picMkLst>
            <pc:docMk/>
            <pc:sldMk cId="3609995266" sldId="514"/>
            <ac:picMk id="4" creationId="{998C6950-D891-4E0A-89AF-C7534E60704B}"/>
          </ac:picMkLst>
        </pc:picChg>
      </pc:sldChg>
      <pc:sldChg chg="addSp modSp mod">
        <pc:chgData name="匡宏宇" userId="6226a253-862e-4062-9583-ca90ef3a886f" providerId="ADAL" clId="{F9D619D3-5876-4A64-B7A9-D201E9AA62B1}" dt="2021-11-04T01:28:09.735" v="1775" actId="114"/>
        <pc:sldMkLst>
          <pc:docMk/>
          <pc:sldMk cId="2061299828" sldId="518"/>
        </pc:sldMkLst>
        <pc:spChg chg="add mod">
          <ac:chgData name="匡宏宇" userId="6226a253-862e-4062-9583-ca90ef3a886f" providerId="ADAL" clId="{F9D619D3-5876-4A64-B7A9-D201E9AA62B1}" dt="2021-11-04T01:21:29.425" v="1189" actId="20577"/>
          <ac:spMkLst>
            <pc:docMk/>
            <pc:sldMk cId="2061299828" sldId="518"/>
            <ac:spMk id="3" creationId="{2AD1C31E-59E3-4DE8-AC88-4EF63913881A}"/>
          </ac:spMkLst>
        </pc:spChg>
        <pc:spChg chg="add mod">
          <ac:chgData name="匡宏宇" userId="6226a253-862e-4062-9583-ca90ef3a886f" providerId="ADAL" clId="{F9D619D3-5876-4A64-B7A9-D201E9AA62B1}" dt="2021-11-04T01:28:09.735" v="1775" actId="114"/>
          <ac:spMkLst>
            <pc:docMk/>
            <pc:sldMk cId="2061299828" sldId="518"/>
            <ac:spMk id="14" creationId="{76A5FD55-6E6C-4B7A-8349-61ED6AA420F7}"/>
          </ac:spMkLst>
        </pc:spChg>
        <pc:picChg chg="mod">
          <ac:chgData name="匡宏宇" userId="6226a253-862e-4062-9583-ca90ef3a886f" providerId="ADAL" clId="{F9D619D3-5876-4A64-B7A9-D201E9AA62B1}" dt="2021-11-04T01:26:53.049" v="1495" actId="1076"/>
          <ac:picMkLst>
            <pc:docMk/>
            <pc:sldMk cId="2061299828" sldId="518"/>
            <ac:picMk id="9" creationId="{13C32C05-B7B9-4073-BF31-D2D0D1DAECAD}"/>
          </ac:picMkLst>
        </pc:picChg>
      </pc:sldChg>
      <pc:sldChg chg="del">
        <pc:chgData name="匡宏宇" userId="6226a253-862e-4062-9583-ca90ef3a886f" providerId="ADAL" clId="{F9D619D3-5876-4A64-B7A9-D201E9AA62B1}" dt="2021-11-04T01:14:03.392" v="555" actId="47"/>
        <pc:sldMkLst>
          <pc:docMk/>
          <pc:sldMk cId="2386021191" sldId="520"/>
        </pc:sldMkLst>
      </pc:sldChg>
      <pc:sldChg chg="del">
        <pc:chgData name="匡宏宇" userId="6226a253-862e-4062-9583-ca90ef3a886f" providerId="ADAL" clId="{F9D619D3-5876-4A64-B7A9-D201E9AA62B1}" dt="2021-11-04T01:14:03.392" v="555" actId="47"/>
        <pc:sldMkLst>
          <pc:docMk/>
          <pc:sldMk cId="4086865010" sldId="521"/>
        </pc:sldMkLst>
      </pc:sldChg>
      <pc:sldChg chg="del">
        <pc:chgData name="匡宏宇" userId="6226a253-862e-4062-9583-ca90ef3a886f" providerId="ADAL" clId="{F9D619D3-5876-4A64-B7A9-D201E9AA62B1}" dt="2021-11-04T01:14:03.392" v="555" actId="47"/>
        <pc:sldMkLst>
          <pc:docMk/>
          <pc:sldMk cId="1532787043" sldId="522"/>
        </pc:sldMkLst>
      </pc:sldChg>
      <pc:sldChg chg="del">
        <pc:chgData name="匡宏宇" userId="6226a253-862e-4062-9583-ca90ef3a886f" providerId="ADAL" clId="{F9D619D3-5876-4A64-B7A9-D201E9AA62B1}" dt="2021-11-04T01:14:03.392" v="555" actId="47"/>
        <pc:sldMkLst>
          <pc:docMk/>
          <pc:sldMk cId="4182341785" sldId="523"/>
        </pc:sldMkLst>
      </pc:sldChg>
      <pc:sldChg chg="del">
        <pc:chgData name="匡宏宇" userId="6226a253-862e-4062-9583-ca90ef3a886f" providerId="ADAL" clId="{F9D619D3-5876-4A64-B7A9-D201E9AA62B1}" dt="2021-11-04T01:14:03.392" v="555" actId="47"/>
        <pc:sldMkLst>
          <pc:docMk/>
          <pc:sldMk cId="3485330421" sldId="525"/>
        </pc:sldMkLst>
      </pc:sldChg>
      <pc:sldChg chg="del">
        <pc:chgData name="匡宏宇" userId="6226a253-862e-4062-9583-ca90ef3a886f" providerId="ADAL" clId="{F9D619D3-5876-4A64-B7A9-D201E9AA62B1}" dt="2021-11-04T01:14:03.392" v="555" actId="47"/>
        <pc:sldMkLst>
          <pc:docMk/>
          <pc:sldMk cId="2513213239" sldId="526"/>
        </pc:sldMkLst>
      </pc:sldChg>
      <pc:sldChg chg="addSp modSp mod modAnim">
        <pc:chgData name="匡宏宇" userId="6226a253-862e-4062-9583-ca90ef3a886f" providerId="ADAL" clId="{F9D619D3-5876-4A64-B7A9-D201E9AA62B1}" dt="2021-11-04T01:12:44.787" v="554"/>
        <pc:sldMkLst>
          <pc:docMk/>
          <pc:sldMk cId="2000747990" sldId="527"/>
        </pc:sldMkLst>
        <pc:spChg chg="mod">
          <ac:chgData name="匡宏宇" userId="6226a253-862e-4062-9583-ca90ef3a886f" providerId="ADAL" clId="{F9D619D3-5876-4A64-B7A9-D201E9AA62B1}" dt="2021-11-04T01:11:32.328" v="542" actId="1076"/>
          <ac:spMkLst>
            <pc:docMk/>
            <pc:sldMk cId="2000747990" sldId="527"/>
            <ac:spMk id="4" creationId="{CBB8231C-4CC0-4EBD-AADA-5782F0B82A0D}"/>
          </ac:spMkLst>
        </pc:spChg>
        <pc:picChg chg="add mod">
          <ac:chgData name="匡宏宇" userId="6226a253-862e-4062-9583-ca90ef3a886f" providerId="ADAL" clId="{F9D619D3-5876-4A64-B7A9-D201E9AA62B1}" dt="2021-11-04T01:09:24.743" v="535" actId="1076"/>
          <ac:picMkLst>
            <pc:docMk/>
            <pc:sldMk cId="2000747990" sldId="527"/>
            <ac:picMk id="1026" creationId="{77575C6B-E7BB-4048-B30C-54F087694002}"/>
          </ac:picMkLst>
        </pc:picChg>
        <pc:picChg chg="add mod">
          <ac:chgData name="匡宏宇" userId="6226a253-862e-4062-9583-ca90ef3a886f" providerId="ADAL" clId="{F9D619D3-5876-4A64-B7A9-D201E9AA62B1}" dt="2021-11-04T01:11:51.452" v="548" actId="14100"/>
          <ac:picMkLst>
            <pc:docMk/>
            <pc:sldMk cId="2000747990" sldId="527"/>
            <ac:picMk id="1028" creationId="{6A893F7F-F8B3-4D20-ABE4-3F8E909987FD}"/>
          </ac:picMkLst>
        </pc:picChg>
      </pc:sldChg>
      <pc:sldChg chg="del">
        <pc:chgData name="匡宏宇" userId="6226a253-862e-4062-9583-ca90ef3a886f" providerId="ADAL" clId="{F9D619D3-5876-4A64-B7A9-D201E9AA62B1}" dt="2021-11-04T01:14:03.392" v="555" actId="47"/>
        <pc:sldMkLst>
          <pc:docMk/>
          <pc:sldMk cId="505613702" sldId="529"/>
        </pc:sldMkLst>
      </pc:sldChg>
      <pc:sldChg chg="del">
        <pc:chgData name="匡宏宇" userId="6226a253-862e-4062-9583-ca90ef3a886f" providerId="ADAL" clId="{F9D619D3-5876-4A64-B7A9-D201E9AA62B1}" dt="2021-11-04T01:14:03.392" v="555" actId="47"/>
        <pc:sldMkLst>
          <pc:docMk/>
          <pc:sldMk cId="143630372" sldId="530"/>
        </pc:sldMkLst>
      </pc:sldChg>
      <pc:sldChg chg="del">
        <pc:chgData name="匡宏宇" userId="6226a253-862e-4062-9583-ca90ef3a886f" providerId="ADAL" clId="{F9D619D3-5876-4A64-B7A9-D201E9AA62B1}" dt="2021-11-04T01:14:03.392" v="555" actId="47"/>
        <pc:sldMkLst>
          <pc:docMk/>
          <pc:sldMk cId="1203774408" sldId="531"/>
        </pc:sldMkLst>
      </pc:sldChg>
      <pc:sldChg chg="del">
        <pc:chgData name="匡宏宇" userId="6226a253-862e-4062-9583-ca90ef3a886f" providerId="ADAL" clId="{F9D619D3-5876-4A64-B7A9-D201E9AA62B1}" dt="2021-11-04T01:14:03.392" v="555" actId="47"/>
        <pc:sldMkLst>
          <pc:docMk/>
          <pc:sldMk cId="1404979928" sldId="532"/>
        </pc:sldMkLst>
      </pc:sldChg>
      <pc:sldChg chg="modSp add mod ord">
        <pc:chgData name="匡宏宇" userId="6226a253-862e-4062-9583-ca90ef3a886f" providerId="ADAL" clId="{F9D619D3-5876-4A64-B7A9-D201E9AA62B1}" dt="2021-11-04T01:31:45.954" v="1851"/>
        <pc:sldMkLst>
          <pc:docMk/>
          <pc:sldMk cId="2290724611" sldId="545"/>
        </pc:sldMkLst>
        <pc:spChg chg="mod">
          <ac:chgData name="匡宏宇" userId="6226a253-862e-4062-9583-ca90ef3a886f" providerId="ADAL" clId="{F9D619D3-5876-4A64-B7A9-D201E9AA62B1}" dt="2021-11-04T01:30:31.224" v="1849" actId="1038"/>
          <ac:spMkLst>
            <pc:docMk/>
            <pc:sldMk cId="2290724611" sldId="545"/>
            <ac:spMk id="2" creationId="{6A7C8C8C-B0C9-4C41-BAB7-4FCB04A4EF95}"/>
          </ac:spMkLst>
        </pc:spChg>
      </pc:sldChg>
    </pc:docChg>
  </pc:docChgLst>
</pc:chgInfo>
</file>

<file path=ppt/media/image1.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4C4F26-6A4F-4377-B6F9-A52377CB5326}" type="datetimeFigureOut">
              <a:rPr lang="zh-CN" altLang="en-US" smtClean="0"/>
              <a:t>2023/12/7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BF20CF-A7EC-4431-A93C-3A0803156F71}" type="slidenum">
              <a:rPr lang="zh-CN" altLang="en-US" smtClean="0"/>
              <a:t>‹#›</a:t>
            </a:fld>
            <a:endParaRPr lang="zh-CN" altLang="en-US"/>
          </a:p>
        </p:txBody>
      </p:sp>
    </p:spTree>
    <p:extLst>
      <p:ext uri="{BB962C8B-B14F-4D97-AF65-F5344CB8AC3E}">
        <p14:creationId xmlns:p14="http://schemas.microsoft.com/office/powerpoint/2010/main" val="384885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2</a:t>
            </a:fld>
            <a:endParaRPr lang="zh-CN" altLang="en-US"/>
          </a:p>
        </p:txBody>
      </p:sp>
    </p:spTree>
    <p:extLst>
      <p:ext uri="{BB962C8B-B14F-4D97-AF65-F5344CB8AC3E}">
        <p14:creationId xmlns:p14="http://schemas.microsoft.com/office/powerpoint/2010/main" val="116014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BF20CF-A7EC-4431-A93C-3A0803156F7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421830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79297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4076877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408177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980843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938570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2540952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761643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669769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59365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496745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D74D1948-17EB-407F-B6D2-503ABA488EB2}" type="datetimeFigureOut">
              <a:rPr lang="zh-CN" altLang="en-US" smtClean="0"/>
              <a:t>2023/12/7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3619636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4D1948-17EB-407F-B6D2-503ABA488EB2}" type="datetimeFigureOut">
              <a:rPr lang="zh-CN" altLang="en-US" smtClean="0"/>
              <a:t>2023/12/7</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B4B6A6-8931-458A-B060-1B3B98C23986}" type="slidenum">
              <a:rPr lang="zh-CN" altLang="en-US" smtClean="0"/>
              <a:t>‹#›</a:t>
            </a:fld>
            <a:endParaRPr lang="zh-CN" altLang="en-US"/>
          </a:p>
        </p:txBody>
      </p:sp>
    </p:spTree>
    <p:extLst>
      <p:ext uri="{BB962C8B-B14F-4D97-AF65-F5344CB8AC3E}">
        <p14:creationId xmlns:p14="http://schemas.microsoft.com/office/powerpoint/2010/main" val="17959651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6E02CA-9132-46C9-971F-5C3ABDD333FA}"/>
              </a:ext>
            </a:extLst>
          </p:cNvPr>
          <p:cNvSpPr>
            <a:spLocks noGrp="1"/>
          </p:cNvSpPr>
          <p:nvPr>
            <p:ph type="ctrTitle"/>
          </p:nvPr>
        </p:nvSpPr>
        <p:spPr/>
        <p:txBody>
          <a:bodyPr>
            <a:normAutofit fontScale="90000"/>
          </a:bodyPr>
          <a:lstStyle/>
          <a:p>
            <a:r>
              <a:rPr lang="zh-CN" altLang="en-US" dirty="0"/>
              <a:t>需求与商业模式创新</a:t>
            </a:r>
            <a:br>
              <a:rPr lang="en-US" altLang="zh-CN" dirty="0"/>
            </a:br>
            <a:r>
              <a:rPr lang="zh-CN" altLang="en-US" dirty="0"/>
              <a:t>第四章 商业模式设计</a:t>
            </a:r>
            <a:br>
              <a:rPr lang="en-US" altLang="zh-CN" dirty="0"/>
            </a:br>
            <a:r>
              <a:rPr lang="zh-CN" altLang="en-US" dirty="0"/>
              <a:t>可视化</a:t>
            </a:r>
            <a:r>
              <a:rPr lang="en-US" altLang="zh-CN" dirty="0"/>
              <a:t>&amp;</a:t>
            </a:r>
            <a:r>
              <a:rPr lang="zh-CN" altLang="en-US" dirty="0"/>
              <a:t>模型构建</a:t>
            </a:r>
          </a:p>
        </p:txBody>
      </p:sp>
      <p:sp>
        <p:nvSpPr>
          <p:cNvPr id="3" name="副标题 2">
            <a:extLst>
              <a:ext uri="{FF2B5EF4-FFF2-40B4-BE49-F238E27FC236}">
                <a16:creationId xmlns:a16="http://schemas.microsoft.com/office/drawing/2014/main" id="{CEC3E26E-89BE-4517-BFF0-DC64A9A28C02}"/>
              </a:ext>
            </a:extLst>
          </p:cNvPr>
          <p:cNvSpPr>
            <a:spLocks noGrp="1"/>
          </p:cNvSpPr>
          <p:nvPr>
            <p:ph type="subTitle" idx="1"/>
          </p:nvPr>
        </p:nvSpPr>
        <p:spPr/>
        <p:txBody>
          <a:bodyPr/>
          <a:lstStyle/>
          <a:p>
            <a:r>
              <a:rPr lang="zh-CN" altLang="en-US" dirty="0"/>
              <a:t>南京大学软件学院 </a:t>
            </a:r>
            <a:r>
              <a:rPr lang="en-US" altLang="zh-CN" dirty="0"/>
              <a:t>– </a:t>
            </a:r>
            <a:r>
              <a:rPr lang="zh-CN" altLang="en-US" dirty="0"/>
              <a:t>匡宏宇</a:t>
            </a:r>
          </a:p>
          <a:p>
            <a:endParaRPr lang="zh-CN" altLang="en-US" dirty="0"/>
          </a:p>
        </p:txBody>
      </p:sp>
    </p:spTree>
    <p:extLst>
      <p:ext uri="{BB962C8B-B14F-4D97-AF65-F5344CB8AC3E}">
        <p14:creationId xmlns:p14="http://schemas.microsoft.com/office/powerpoint/2010/main" val="109200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5BB7F5-4A2B-4784-A120-311A2E4FFF55}"/>
              </a:ext>
            </a:extLst>
          </p:cNvPr>
          <p:cNvSpPr>
            <a:spLocks noGrp="1"/>
          </p:cNvSpPr>
          <p:nvPr>
            <p:ph type="title"/>
          </p:nvPr>
        </p:nvSpPr>
        <p:spPr/>
        <p:txBody>
          <a:bodyPr/>
          <a:lstStyle/>
          <a:p>
            <a:r>
              <a:rPr lang="zh-CN" altLang="en-US" dirty="0"/>
              <a:t>讲述视觉化的故事</a:t>
            </a:r>
          </a:p>
        </p:txBody>
      </p:sp>
      <p:sp>
        <p:nvSpPr>
          <p:cNvPr id="3" name="内容占位符 2">
            <a:extLst>
              <a:ext uri="{FF2B5EF4-FFF2-40B4-BE49-F238E27FC236}">
                <a16:creationId xmlns:a16="http://schemas.microsoft.com/office/drawing/2014/main" id="{9701E28D-B032-4F2E-8ABB-46E170360778}"/>
              </a:ext>
            </a:extLst>
          </p:cNvPr>
          <p:cNvSpPr>
            <a:spLocks noGrp="1"/>
          </p:cNvSpPr>
          <p:nvPr>
            <p:ph idx="1"/>
          </p:nvPr>
        </p:nvSpPr>
        <p:spPr/>
        <p:txBody>
          <a:bodyPr>
            <a:normAutofit fontScale="92500" lnSpcReduction="20000"/>
          </a:bodyPr>
          <a:lstStyle/>
          <a:p>
            <a:r>
              <a:rPr lang="zh-CN" altLang="en-US" dirty="0"/>
              <a:t>解释商业模式的一种有力的方式：利用画布草图逐一介绍一个完整的视觉化故事</a:t>
            </a:r>
            <a:endParaRPr lang="en-US" altLang="zh-CN" dirty="0"/>
          </a:p>
          <a:p>
            <a:endParaRPr lang="en-US" altLang="zh-CN" sz="100" dirty="0"/>
          </a:p>
          <a:p>
            <a:r>
              <a:rPr lang="zh-CN" altLang="en-US" dirty="0"/>
              <a:t>如何讲述</a:t>
            </a:r>
            <a:endParaRPr lang="en-US" altLang="zh-CN" dirty="0"/>
          </a:p>
          <a:p>
            <a:pPr lvl="1"/>
            <a:r>
              <a:rPr lang="zh-CN" altLang="en-US" dirty="0"/>
              <a:t>绘制商业模式</a:t>
            </a:r>
            <a:endParaRPr lang="en-US" altLang="zh-CN" dirty="0"/>
          </a:p>
          <a:p>
            <a:pPr lvl="2"/>
            <a:r>
              <a:rPr lang="zh-CN" altLang="en-US" dirty="0"/>
              <a:t>用简单的文字填充各个商业模式模块</a:t>
            </a:r>
            <a:endParaRPr lang="en-US" altLang="zh-CN" dirty="0"/>
          </a:p>
          <a:p>
            <a:pPr lvl="2"/>
            <a:r>
              <a:rPr lang="zh-CN" altLang="en-US" dirty="0"/>
              <a:t>一个模块只用一张便利贴</a:t>
            </a:r>
            <a:endParaRPr lang="en-US" altLang="zh-CN" dirty="0"/>
          </a:p>
          <a:p>
            <a:pPr lvl="1"/>
            <a:r>
              <a:rPr lang="zh-CN" altLang="en-US" dirty="0"/>
              <a:t>用图形描绘每个商业模式元素</a:t>
            </a:r>
            <a:endParaRPr lang="en-US" altLang="zh-CN" dirty="0"/>
          </a:p>
          <a:p>
            <a:pPr lvl="2"/>
            <a:r>
              <a:rPr lang="zh-CN" altLang="en-US" dirty="0"/>
              <a:t>每次取下一张便利贴，再用图形去取代文字想表达的内容</a:t>
            </a:r>
            <a:endParaRPr lang="en-US" altLang="zh-CN" dirty="0"/>
          </a:p>
          <a:p>
            <a:pPr lvl="2"/>
            <a:r>
              <a:rPr lang="zh-CN" altLang="en-US" dirty="0"/>
              <a:t>图形保持简单</a:t>
            </a:r>
            <a:endParaRPr lang="en-US" altLang="zh-CN" dirty="0"/>
          </a:p>
          <a:p>
            <a:pPr lvl="1"/>
            <a:r>
              <a:rPr lang="zh-CN" altLang="en-US" dirty="0"/>
              <a:t>设计故事主线</a:t>
            </a:r>
            <a:endParaRPr lang="en-US" altLang="zh-CN" dirty="0"/>
          </a:p>
          <a:p>
            <a:pPr lvl="2"/>
            <a:r>
              <a:rPr lang="zh-CN" altLang="en-US" dirty="0"/>
              <a:t>决定讲故事的时候先贴哪张便利贴</a:t>
            </a:r>
            <a:endParaRPr lang="en-US" altLang="zh-CN" dirty="0"/>
          </a:p>
          <a:p>
            <a:pPr lvl="2"/>
            <a:r>
              <a:rPr lang="zh-CN" altLang="en-US" dirty="0"/>
              <a:t>可以尝试不同的主线与起点，只要能支撑故事</a:t>
            </a:r>
            <a:endParaRPr lang="en-US" altLang="zh-CN" dirty="0"/>
          </a:p>
          <a:p>
            <a:pPr lvl="1"/>
            <a:r>
              <a:rPr lang="zh-CN" altLang="en-US" dirty="0"/>
              <a:t>讲述故事</a:t>
            </a:r>
            <a:endParaRPr lang="en-US" altLang="zh-CN" dirty="0"/>
          </a:p>
          <a:p>
            <a:pPr lvl="2"/>
            <a:r>
              <a:rPr lang="zh-CN" altLang="en-US" dirty="0"/>
              <a:t>根据便利贴的顺序与贴图的内容逐一讲述你的商业模式</a:t>
            </a:r>
          </a:p>
        </p:txBody>
      </p:sp>
    </p:spTree>
    <p:extLst>
      <p:ext uri="{BB962C8B-B14F-4D97-AF65-F5344CB8AC3E}">
        <p14:creationId xmlns:p14="http://schemas.microsoft.com/office/powerpoint/2010/main" val="308888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wipe(down)">
                                      <p:cBhvr>
                                        <p:cTn id="7" dur="500"/>
                                        <p:tgtEl>
                                          <p:spTgt spid="3">
                                            <p:txEl>
                                              <p:pRg st="4" end="4"/>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wipe(down)">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wipe(down)">
                                      <p:cBhvr>
                                        <p:cTn id="15" dur="500"/>
                                        <p:tgtEl>
                                          <p:spTgt spid="3">
                                            <p:txEl>
                                              <p:pRg st="7" end="7"/>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8" end="8"/>
                                            </p:txEl>
                                          </p:spTgt>
                                        </p:tgtEl>
                                        <p:attrNameLst>
                                          <p:attrName>style.visibility</p:attrName>
                                        </p:attrNameLst>
                                      </p:cBhvr>
                                      <p:to>
                                        <p:strVal val="visible"/>
                                      </p:to>
                                    </p:set>
                                    <p:animEffect transition="in" filter="wipe(down)">
                                      <p:cBhvr>
                                        <p:cTn id="18" dur="500"/>
                                        <p:tgtEl>
                                          <p:spTgt spid="3">
                                            <p:txEl>
                                              <p:pRg st="8" end="8"/>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animEffect transition="in" filter="wipe(down)">
                                      <p:cBhvr>
                                        <p:cTn id="23" dur="500"/>
                                        <p:tgtEl>
                                          <p:spTgt spid="3">
                                            <p:txEl>
                                              <p:pRg st="10" end="10"/>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3">
                                            <p:txEl>
                                              <p:pRg st="11" end="11"/>
                                            </p:txEl>
                                          </p:spTgt>
                                        </p:tgtEl>
                                        <p:attrNameLst>
                                          <p:attrName>style.visibility</p:attrName>
                                        </p:attrNameLst>
                                      </p:cBhvr>
                                      <p:to>
                                        <p:strVal val="visible"/>
                                      </p:to>
                                    </p:set>
                                    <p:animEffect transition="in" filter="wipe(down)">
                                      <p:cBhvr>
                                        <p:cTn id="26" dur="500"/>
                                        <p:tgtEl>
                                          <p:spTgt spid="3">
                                            <p:txEl>
                                              <p:pRg st="11" end="1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
                                            <p:txEl>
                                              <p:pRg st="13" end="13"/>
                                            </p:txEl>
                                          </p:spTgt>
                                        </p:tgtEl>
                                        <p:attrNameLst>
                                          <p:attrName>style.visibility</p:attrName>
                                        </p:attrNameLst>
                                      </p:cBhvr>
                                      <p:to>
                                        <p:strVal val="visible"/>
                                      </p:to>
                                    </p:set>
                                    <p:animEffect transition="in" filter="wipe(down)">
                                      <p:cBhvr>
                                        <p:cTn id="31"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543687-B398-43E5-953B-02B30E25135B}"/>
              </a:ext>
            </a:extLst>
          </p:cNvPr>
          <p:cNvSpPr>
            <a:spLocks noGrp="1"/>
          </p:cNvSpPr>
          <p:nvPr>
            <p:ph type="title"/>
          </p:nvPr>
        </p:nvSpPr>
        <p:spPr/>
        <p:txBody>
          <a:bodyPr/>
          <a:lstStyle/>
          <a:p>
            <a:r>
              <a:rPr lang="zh-CN" altLang="en-US" b="1" dirty="0">
                <a:solidFill>
                  <a:srgbClr val="FF0000"/>
                </a:solidFill>
              </a:rPr>
              <a:t>模型构建</a:t>
            </a:r>
            <a:r>
              <a:rPr lang="zh-CN" altLang="en-US" dirty="0"/>
              <a:t>的价值</a:t>
            </a:r>
          </a:p>
        </p:txBody>
      </p:sp>
      <p:sp>
        <p:nvSpPr>
          <p:cNvPr id="3" name="内容占位符 2">
            <a:extLst>
              <a:ext uri="{FF2B5EF4-FFF2-40B4-BE49-F238E27FC236}">
                <a16:creationId xmlns:a16="http://schemas.microsoft.com/office/drawing/2014/main" id="{E60B692C-DBDA-471B-B1E4-F99F1ABC0425}"/>
              </a:ext>
            </a:extLst>
          </p:cNvPr>
          <p:cNvSpPr>
            <a:spLocks noGrp="1"/>
          </p:cNvSpPr>
          <p:nvPr>
            <p:ph idx="1"/>
          </p:nvPr>
        </p:nvSpPr>
        <p:spPr/>
        <p:txBody>
          <a:bodyPr>
            <a:normAutofit fontScale="92500" lnSpcReduction="10000"/>
          </a:bodyPr>
          <a:lstStyle/>
          <a:p>
            <a:r>
              <a:rPr lang="zh-CN" altLang="en-US" dirty="0"/>
              <a:t>与视觉化思考一样，模型构建可以使抽象的概念具体化，帮助探索新的创意</a:t>
            </a:r>
            <a:endParaRPr lang="en-US" altLang="zh-CN" dirty="0"/>
          </a:p>
          <a:p>
            <a:pPr lvl="1"/>
            <a:r>
              <a:rPr lang="zh-CN" altLang="en-US" dirty="0"/>
              <a:t>在产品、架构和交互设计上得到广泛应用，但在商业管理领域不太常用</a:t>
            </a:r>
            <a:endParaRPr lang="en-US" altLang="zh-CN" dirty="0"/>
          </a:p>
          <a:p>
            <a:pPr lvl="1"/>
            <a:r>
              <a:rPr lang="zh-CN" altLang="en-US" dirty="0"/>
              <a:t>这里的“模型”：用于讨论、探究或概念验证的工具，目标是探索未来潜在的商业模式（不等于软工领域的模型或原型），可以是草图、画布或财务报表</a:t>
            </a:r>
            <a:endParaRPr lang="en-US" altLang="zh-CN" dirty="0"/>
          </a:p>
          <a:p>
            <a:endParaRPr lang="en-US" altLang="zh-CN" sz="100" dirty="0"/>
          </a:p>
          <a:p>
            <a:r>
              <a:rPr lang="zh-CN" altLang="en-US" dirty="0"/>
              <a:t>模型构建有助于实际商业模式的探索</a:t>
            </a:r>
            <a:endParaRPr lang="en-US" altLang="zh-CN" dirty="0"/>
          </a:p>
          <a:p>
            <a:pPr lvl="1"/>
            <a:r>
              <a:rPr lang="zh-CN" altLang="en-US" dirty="0"/>
              <a:t>建模</a:t>
            </a:r>
            <a:r>
              <a:rPr lang="en-US" altLang="zh-CN" dirty="0"/>
              <a:t>-</a:t>
            </a:r>
            <a:r>
              <a:rPr lang="zh-CN" altLang="en-US" dirty="0"/>
              <a:t>（疑问点明确化、视觉化）</a:t>
            </a:r>
            <a:r>
              <a:rPr lang="en-US" altLang="zh-CN" dirty="0"/>
              <a:t>-</a:t>
            </a:r>
            <a:r>
              <a:rPr lang="zh-CN" altLang="en-US" dirty="0"/>
              <a:t>添加、删除或修改元素</a:t>
            </a:r>
            <a:r>
              <a:rPr lang="en-US" altLang="zh-CN" dirty="0"/>
              <a:t>-</a:t>
            </a:r>
            <a:r>
              <a:rPr lang="zh-CN" altLang="en-US" dirty="0"/>
              <a:t>观察结果</a:t>
            </a:r>
          </a:p>
          <a:p>
            <a:pPr lvl="1"/>
            <a:r>
              <a:rPr lang="zh-CN" altLang="en-US" dirty="0"/>
              <a:t>在不同规模（抽象层面）的模型上进行互动</a:t>
            </a:r>
            <a:endParaRPr lang="en-US" altLang="zh-CN" dirty="0"/>
          </a:p>
          <a:p>
            <a:pPr lvl="1"/>
            <a:r>
              <a:rPr lang="zh-CN" altLang="en-US" dirty="0"/>
              <a:t>有助于获得突破性的商业模式，同时能够有效控制细节</a:t>
            </a:r>
            <a:endParaRPr lang="en-US" altLang="zh-CN" dirty="0"/>
          </a:p>
        </p:txBody>
      </p:sp>
    </p:spTree>
    <p:extLst>
      <p:ext uri="{BB962C8B-B14F-4D97-AF65-F5344CB8AC3E}">
        <p14:creationId xmlns:p14="http://schemas.microsoft.com/office/powerpoint/2010/main" val="411308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113DEA-B5D5-4B3B-9A89-B2B8F144EAF4}"/>
              </a:ext>
            </a:extLst>
          </p:cNvPr>
          <p:cNvSpPr>
            <a:spLocks noGrp="1"/>
          </p:cNvSpPr>
          <p:nvPr>
            <p:ph type="title"/>
          </p:nvPr>
        </p:nvSpPr>
        <p:spPr>
          <a:xfrm>
            <a:off x="628650" y="365127"/>
            <a:ext cx="7886700" cy="816752"/>
          </a:xfrm>
        </p:spPr>
        <p:txBody>
          <a:bodyPr/>
          <a:lstStyle/>
          <a:p>
            <a:r>
              <a:rPr lang="zh-CN" altLang="en-US" dirty="0"/>
              <a:t>设计态度与控制规模</a:t>
            </a:r>
          </a:p>
        </p:txBody>
      </p:sp>
      <p:sp>
        <p:nvSpPr>
          <p:cNvPr id="3" name="内容占位符 2">
            <a:extLst>
              <a:ext uri="{FF2B5EF4-FFF2-40B4-BE49-F238E27FC236}">
                <a16:creationId xmlns:a16="http://schemas.microsoft.com/office/drawing/2014/main" id="{EDF77310-AD0C-45C9-9E2D-9D6A98151058}"/>
              </a:ext>
            </a:extLst>
          </p:cNvPr>
          <p:cNvSpPr>
            <a:spLocks noGrp="1"/>
          </p:cNvSpPr>
          <p:nvPr>
            <p:ph idx="1"/>
          </p:nvPr>
        </p:nvSpPr>
        <p:spPr>
          <a:xfrm>
            <a:off x="391886" y="1287624"/>
            <a:ext cx="8566134" cy="5523723"/>
          </a:xfrm>
        </p:spPr>
        <p:txBody>
          <a:bodyPr>
            <a:normAutofit fontScale="92500" lnSpcReduction="20000"/>
          </a:bodyPr>
          <a:lstStyle/>
          <a:p>
            <a:r>
              <a:rPr lang="zh-CN" altLang="en-US" b="1" dirty="0"/>
              <a:t>设计态度：</a:t>
            </a:r>
            <a:r>
              <a:rPr lang="zh-CN" altLang="en-US" dirty="0"/>
              <a:t>专注探索，全面考虑，快速放弃，选出值得优化的想法，接受不确定性</a:t>
            </a:r>
            <a:endParaRPr lang="en-US" altLang="zh-CN" dirty="0"/>
          </a:p>
          <a:p>
            <a:endParaRPr lang="en-US" altLang="zh-CN" sz="100" dirty="0"/>
          </a:p>
          <a:p>
            <a:endParaRPr lang="en-US" altLang="zh-CN" sz="100" dirty="0"/>
          </a:p>
          <a:p>
            <a:r>
              <a:rPr lang="zh-CN" altLang="en-US" b="1" dirty="0"/>
              <a:t>控制规模：</a:t>
            </a:r>
            <a:r>
              <a:rPr lang="zh-CN" altLang="en-US" dirty="0"/>
              <a:t>通过绘制很多（粗略的和细致的）模型来代表各种战略选择，再通过对每个模型添加和移除元素的方式来探索新想法</a:t>
            </a:r>
            <a:endParaRPr lang="en-US" altLang="zh-CN" dirty="0"/>
          </a:p>
          <a:p>
            <a:pPr lvl="1"/>
            <a:r>
              <a:rPr lang="zh-CN" altLang="en-US" b="1" dirty="0">
                <a:solidFill>
                  <a:srgbClr val="FF0000"/>
                </a:solidFill>
              </a:rPr>
              <a:t>随手素描（</a:t>
            </a:r>
            <a:r>
              <a:rPr lang="en-US" altLang="zh-CN" b="1" dirty="0">
                <a:solidFill>
                  <a:srgbClr val="FF0000"/>
                </a:solidFill>
              </a:rPr>
              <a:t>napkin sketch</a:t>
            </a:r>
            <a:r>
              <a:rPr lang="zh-CN" altLang="en-US" b="1" dirty="0">
                <a:solidFill>
                  <a:srgbClr val="FF0000"/>
                </a:solidFill>
              </a:rPr>
              <a:t>）：</a:t>
            </a:r>
            <a:r>
              <a:rPr lang="zh-CN" altLang="en-US" dirty="0"/>
              <a:t>勾勒和推销一个粗略的主意</a:t>
            </a:r>
            <a:endParaRPr lang="en-US" altLang="zh-CN" dirty="0"/>
          </a:p>
          <a:p>
            <a:pPr lvl="2"/>
            <a:r>
              <a:rPr lang="zh-CN" altLang="en-US" dirty="0"/>
              <a:t>勾勒想法，含价值主张和主要收益来源</a:t>
            </a:r>
            <a:endParaRPr lang="en-US" altLang="zh-CN" dirty="0"/>
          </a:p>
          <a:p>
            <a:pPr lvl="2"/>
            <a:r>
              <a:rPr lang="zh-CN" altLang="en-US" b="1" dirty="0"/>
              <a:t>如何估算：</a:t>
            </a:r>
            <a:r>
              <a:rPr lang="zh-CN" altLang="en-US" b="1" dirty="0">
                <a:solidFill>
                  <a:srgbClr val="FF0000"/>
                </a:solidFill>
              </a:rPr>
              <a:t>市值出发</a:t>
            </a:r>
            <a:r>
              <a:rPr lang="en-US" altLang="zh-CN" b="1" dirty="0" err="1">
                <a:solidFill>
                  <a:srgbClr val="FF0000"/>
                </a:solidFill>
              </a:rPr>
              <a:t>TopDown</a:t>
            </a:r>
            <a:r>
              <a:rPr lang="zh-CN" altLang="en-US" b="1" dirty="0">
                <a:solidFill>
                  <a:srgbClr val="FF0000"/>
                </a:solidFill>
              </a:rPr>
              <a:t>（电气制造互联网）</a:t>
            </a:r>
            <a:r>
              <a:rPr lang="en-US" altLang="zh-CN" b="1" dirty="0">
                <a:solidFill>
                  <a:srgbClr val="FF0000"/>
                </a:solidFill>
              </a:rPr>
              <a:t> 6000</a:t>
            </a:r>
            <a:r>
              <a:rPr lang="zh-CN" altLang="en-US" b="1" dirty="0">
                <a:solidFill>
                  <a:srgbClr val="FF0000"/>
                </a:solidFill>
              </a:rPr>
              <a:t>*</a:t>
            </a:r>
            <a:r>
              <a:rPr lang="en-US" altLang="zh-CN" b="1" dirty="0">
                <a:solidFill>
                  <a:srgbClr val="FF0000"/>
                </a:solidFill>
              </a:rPr>
              <a:t>20%</a:t>
            </a:r>
            <a:r>
              <a:rPr lang="zh-CN" altLang="en-US" b="1" dirty="0">
                <a:solidFill>
                  <a:srgbClr val="FF0000"/>
                </a:solidFill>
              </a:rPr>
              <a:t>*</a:t>
            </a:r>
            <a:r>
              <a:rPr lang="en-US" altLang="zh-CN" b="1" dirty="0">
                <a:solidFill>
                  <a:srgbClr val="FF0000"/>
                </a:solidFill>
              </a:rPr>
              <a:t>2% </a:t>
            </a:r>
            <a:r>
              <a:rPr lang="zh-CN" altLang="en-US" b="1" dirty="0"/>
              <a:t>与</a:t>
            </a:r>
            <a:r>
              <a:rPr lang="zh-CN" altLang="en-US" b="1" dirty="0">
                <a:solidFill>
                  <a:srgbClr val="FF0000"/>
                </a:solidFill>
              </a:rPr>
              <a:t>用户需要出发</a:t>
            </a:r>
            <a:r>
              <a:rPr lang="en-US" altLang="zh-CN" b="1" dirty="0" err="1">
                <a:solidFill>
                  <a:srgbClr val="FF0000"/>
                </a:solidFill>
              </a:rPr>
              <a:t>BottomUp</a:t>
            </a:r>
            <a:r>
              <a:rPr lang="zh-CN" altLang="en-US" b="1" dirty="0">
                <a:solidFill>
                  <a:srgbClr val="FF0000"/>
                </a:solidFill>
              </a:rPr>
              <a:t>（饿了么）</a:t>
            </a:r>
            <a:r>
              <a:rPr lang="en-US" altLang="zh-CN" b="1" dirty="0">
                <a:solidFill>
                  <a:srgbClr val="FF0000"/>
                </a:solidFill>
              </a:rPr>
              <a:t>14</a:t>
            </a:r>
            <a:r>
              <a:rPr lang="zh-CN" altLang="en-US" b="1" dirty="0">
                <a:solidFill>
                  <a:srgbClr val="FF0000"/>
                </a:solidFill>
              </a:rPr>
              <a:t>*</a:t>
            </a:r>
            <a:r>
              <a:rPr lang="en-US" altLang="zh-CN" b="1" dirty="0">
                <a:solidFill>
                  <a:srgbClr val="FF0000"/>
                </a:solidFill>
              </a:rPr>
              <a:t>3</a:t>
            </a:r>
            <a:r>
              <a:rPr lang="zh-CN" altLang="en-US" b="1" dirty="0">
                <a:solidFill>
                  <a:srgbClr val="FF0000"/>
                </a:solidFill>
              </a:rPr>
              <a:t>*</a:t>
            </a:r>
            <a:r>
              <a:rPr lang="en-US" altLang="zh-CN" b="1" dirty="0">
                <a:solidFill>
                  <a:srgbClr val="FF0000"/>
                </a:solidFill>
              </a:rPr>
              <a:t>30</a:t>
            </a:r>
            <a:r>
              <a:rPr lang="zh-CN" altLang="en-US" b="1" dirty="0">
                <a:solidFill>
                  <a:srgbClr val="FF0000"/>
                </a:solidFill>
              </a:rPr>
              <a:t>*</a:t>
            </a:r>
            <a:r>
              <a:rPr lang="en-US" altLang="zh-CN" b="1" dirty="0">
                <a:solidFill>
                  <a:srgbClr val="FF0000"/>
                </a:solidFill>
              </a:rPr>
              <a:t>10%</a:t>
            </a:r>
            <a:r>
              <a:rPr lang="zh-CN" altLang="en-US" b="1" dirty="0">
                <a:solidFill>
                  <a:srgbClr val="FF0000"/>
                </a:solidFill>
              </a:rPr>
              <a:t>*</a:t>
            </a:r>
            <a:r>
              <a:rPr lang="en-US" altLang="zh-CN" b="1" dirty="0">
                <a:solidFill>
                  <a:srgbClr val="FF0000"/>
                </a:solidFill>
              </a:rPr>
              <a:t>365</a:t>
            </a:r>
            <a:r>
              <a:rPr lang="zh-CN" altLang="en-US" b="1" dirty="0">
                <a:solidFill>
                  <a:srgbClr val="FF0000"/>
                </a:solidFill>
              </a:rPr>
              <a:t>*</a:t>
            </a:r>
            <a:r>
              <a:rPr lang="en-US" altLang="zh-CN" b="1" i="1" dirty="0">
                <a:solidFill>
                  <a:srgbClr val="00B0F0"/>
                </a:solidFill>
              </a:rPr>
              <a:t>10%~20%</a:t>
            </a:r>
          </a:p>
          <a:p>
            <a:pPr lvl="1"/>
            <a:r>
              <a:rPr lang="zh-CN" altLang="en-US" b="1" dirty="0">
                <a:solidFill>
                  <a:srgbClr val="FF0000"/>
                </a:solidFill>
              </a:rPr>
              <a:t>精心描绘的画布（</a:t>
            </a:r>
            <a:r>
              <a:rPr lang="en-US" altLang="zh-CN" b="1" dirty="0">
                <a:solidFill>
                  <a:srgbClr val="FF0000"/>
                </a:solidFill>
              </a:rPr>
              <a:t>elaborated canvas</a:t>
            </a:r>
            <a:r>
              <a:rPr lang="zh-CN" altLang="en-US" b="1" dirty="0">
                <a:solidFill>
                  <a:srgbClr val="FF0000"/>
                </a:solidFill>
              </a:rPr>
              <a:t>）：</a:t>
            </a:r>
            <a:r>
              <a:rPr lang="zh-CN" altLang="en-US" dirty="0"/>
              <a:t>探索实现该创意所需的因素</a:t>
            </a:r>
            <a:endParaRPr lang="en-US" altLang="zh-CN" dirty="0"/>
          </a:p>
          <a:p>
            <a:pPr lvl="2"/>
            <a:r>
              <a:rPr lang="zh-CN" altLang="en-US" dirty="0"/>
              <a:t>完整画布，商业逻辑思考，市场潜力预估、理解模块之间联系、“事实查证” </a:t>
            </a:r>
            <a:r>
              <a:rPr lang="en-US" altLang="zh-CN" dirty="0"/>
              <a:t>– </a:t>
            </a:r>
            <a:r>
              <a:rPr lang="zh-CN" altLang="en-US" b="1" dirty="0">
                <a:solidFill>
                  <a:srgbClr val="FF0000"/>
                </a:solidFill>
              </a:rPr>
              <a:t>真正利用画布细化和探索，而不是“完成”后填充画布</a:t>
            </a:r>
            <a:endParaRPr lang="en-US" altLang="zh-CN" b="1" dirty="0">
              <a:solidFill>
                <a:srgbClr val="FF0000"/>
              </a:solidFill>
            </a:endParaRPr>
          </a:p>
          <a:p>
            <a:pPr lvl="1"/>
            <a:r>
              <a:rPr lang="zh-CN" altLang="en-US" b="1" dirty="0">
                <a:solidFill>
                  <a:srgbClr val="FF0000"/>
                </a:solidFill>
              </a:rPr>
              <a:t>商业案例（</a:t>
            </a:r>
            <a:r>
              <a:rPr lang="en-US" altLang="zh-CN" b="1" dirty="0">
                <a:solidFill>
                  <a:srgbClr val="FF0000"/>
                </a:solidFill>
              </a:rPr>
              <a:t>business case</a:t>
            </a:r>
            <a:r>
              <a:rPr lang="zh-CN" altLang="en-US" b="1" dirty="0">
                <a:solidFill>
                  <a:srgbClr val="FF0000"/>
                </a:solidFill>
              </a:rPr>
              <a:t>）：</a:t>
            </a:r>
            <a:r>
              <a:rPr lang="zh-CN" altLang="en-US" dirty="0"/>
              <a:t>检查该创意的可存活度</a:t>
            </a:r>
            <a:endParaRPr lang="en-US" altLang="zh-CN" dirty="0"/>
          </a:p>
          <a:p>
            <a:pPr lvl="2"/>
            <a:r>
              <a:rPr lang="zh-CN" altLang="en-US" dirty="0"/>
              <a:t>全面画布，关键输入、核算成本与收入、估算利润潜力、模拟财务场景</a:t>
            </a:r>
            <a:endParaRPr lang="en-US" altLang="zh-CN" dirty="0"/>
          </a:p>
          <a:p>
            <a:pPr lvl="1"/>
            <a:r>
              <a:rPr lang="zh-CN" altLang="en-US" b="1" dirty="0">
                <a:solidFill>
                  <a:srgbClr val="FF0000"/>
                </a:solidFill>
              </a:rPr>
              <a:t>实地验证（</a:t>
            </a:r>
            <a:r>
              <a:rPr lang="en-US" altLang="zh-CN" b="1" dirty="0">
                <a:solidFill>
                  <a:srgbClr val="FF0000"/>
                </a:solidFill>
              </a:rPr>
              <a:t>field-test</a:t>
            </a:r>
            <a:r>
              <a:rPr lang="zh-CN" altLang="en-US" b="1" dirty="0">
                <a:solidFill>
                  <a:srgbClr val="FF0000"/>
                </a:solidFill>
              </a:rPr>
              <a:t>）：</a:t>
            </a:r>
            <a:r>
              <a:rPr lang="zh-CN" altLang="en-US" dirty="0"/>
              <a:t>调查客户的可接受度和可行性</a:t>
            </a:r>
            <a:endParaRPr lang="en-US" altLang="zh-CN" dirty="0"/>
          </a:p>
          <a:p>
            <a:pPr lvl="2"/>
            <a:r>
              <a:rPr lang="zh-CN" altLang="en-US" dirty="0"/>
              <a:t>准备合情合理的商业案例，站在客户角度进行实地验证，验证价值主张、渠道、定价机制等实际市场中的元素</a:t>
            </a:r>
          </a:p>
        </p:txBody>
      </p:sp>
    </p:spTree>
    <p:extLst>
      <p:ext uri="{BB962C8B-B14F-4D97-AF65-F5344CB8AC3E}">
        <p14:creationId xmlns:p14="http://schemas.microsoft.com/office/powerpoint/2010/main" val="821853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08FDCA-F32C-431A-B6A9-826F32CEB95C}"/>
              </a:ext>
            </a:extLst>
          </p:cNvPr>
          <p:cNvSpPr>
            <a:spLocks noGrp="1"/>
          </p:cNvSpPr>
          <p:nvPr>
            <p:ph type="title"/>
          </p:nvPr>
        </p:nvSpPr>
        <p:spPr/>
        <p:txBody>
          <a:bodyPr/>
          <a:lstStyle/>
          <a:p>
            <a:r>
              <a:rPr lang="zh-CN" altLang="en-US" dirty="0"/>
              <a:t>利用模型构建探究决策到执行的转换</a:t>
            </a:r>
          </a:p>
        </p:txBody>
      </p:sp>
      <p:pic>
        <p:nvPicPr>
          <p:cNvPr id="4" name="内容占位符 3">
            <a:extLst>
              <a:ext uri="{FF2B5EF4-FFF2-40B4-BE49-F238E27FC236}">
                <a16:creationId xmlns:a16="http://schemas.microsoft.com/office/drawing/2014/main" id="{998C6950-D891-4E0A-89AF-C7534E60704B}"/>
              </a:ext>
            </a:extLst>
          </p:cNvPr>
          <p:cNvPicPr>
            <a:picLocks noGrp="1" noChangeAspect="1"/>
          </p:cNvPicPr>
          <p:nvPr>
            <p:ph idx="1"/>
          </p:nvPr>
        </p:nvPicPr>
        <p:blipFill>
          <a:blip r:embed="rId2"/>
          <a:stretch>
            <a:fillRect/>
          </a:stretch>
        </p:blipFill>
        <p:spPr>
          <a:xfrm>
            <a:off x="531869" y="1690689"/>
            <a:ext cx="8241661" cy="4266405"/>
          </a:xfrm>
          <a:prstGeom prst="rect">
            <a:avLst/>
          </a:prstGeom>
        </p:spPr>
      </p:pic>
      <p:sp>
        <p:nvSpPr>
          <p:cNvPr id="3" name="矩形 2">
            <a:extLst>
              <a:ext uri="{FF2B5EF4-FFF2-40B4-BE49-F238E27FC236}">
                <a16:creationId xmlns:a16="http://schemas.microsoft.com/office/drawing/2014/main" id="{4CD0471E-4CEE-4553-A29F-FE57D7BDD972}"/>
              </a:ext>
            </a:extLst>
          </p:cNvPr>
          <p:cNvSpPr/>
          <p:nvPr/>
        </p:nvSpPr>
        <p:spPr>
          <a:xfrm>
            <a:off x="810883" y="4632384"/>
            <a:ext cx="1984075" cy="11128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模型减法：</a:t>
            </a:r>
            <a:r>
              <a:rPr lang="en-US" altLang="zh-CN" dirty="0"/>
              <a:t>360</a:t>
            </a:r>
            <a:r>
              <a:rPr lang="zh-CN" altLang="en-US" dirty="0"/>
              <a:t>安全 </a:t>
            </a:r>
            <a:r>
              <a:rPr lang="en-US" altLang="zh-CN" dirty="0"/>
              <a:t>– </a:t>
            </a:r>
            <a:r>
              <a:rPr lang="zh-CN" altLang="en-US" dirty="0"/>
              <a:t>产品费用</a:t>
            </a:r>
            <a:endParaRPr lang="en-US" altLang="zh-CN" dirty="0"/>
          </a:p>
          <a:p>
            <a:pPr algn="ctr"/>
            <a:r>
              <a:rPr lang="zh-CN" altLang="en-US" dirty="0"/>
              <a:t>后续：扩张用户规模，提高粘性</a:t>
            </a:r>
          </a:p>
        </p:txBody>
      </p:sp>
      <p:sp>
        <p:nvSpPr>
          <p:cNvPr id="5" name="矩形 4">
            <a:extLst>
              <a:ext uri="{FF2B5EF4-FFF2-40B4-BE49-F238E27FC236}">
                <a16:creationId xmlns:a16="http://schemas.microsoft.com/office/drawing/2014/main" id="{A5B52008-6AF7-4D39-880C-84915EB206DA}"/>
              </a:ext>
            </a:extLst>
          </p:cNvPr>
          <p:cNvSpPr/>
          <p:nvPr/>
        </p:nvSpPr>
        <p:spPr>
          <a:xfrm>
            <a:off x="6211019" y="4692769"/>
            <a:ext cx="1984075" cy="11128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模型加法：</a:t>
            </a:r>
            <a:r>
              <a:rPr lang="en-US" altLang="zh-CN" dirty="0"/>
              <a:t>B</a:t>
            </a:r>
            <a:r>
              <a:rPr lang="zh-CN" altLang="en-US" dirty="0"/>
              <a:t>站 </a:t>
            </a:r>
            <a:r>
              <a:rPr lang="en-US" altLang="zh-CN" dirty="0"/>
              <a:t>– </a:t>
            </a:r>
            <a:r>
              <a:rPr lang="zh-CN" altLang="en-US" dirty="0"/>
              <a:t>一般</a:t>
            </a:r>
            <a:r>
              <a:rPr lang="en-US" altLang="zh-CN" dirty="0"/>
              <a:t>up</a:t>
            </a:r>
            <a:r>
              <a:rPr lang="zh-CN" altLang="en-US" dirty="0"/>
              <a:t>主与观众</a:t>
            </a:r>
            <a:endParaRPr lang="en-US" altLang="zh-CN" dirty="0"/>
          </a:p>
          <a:p>
            <a:pPr algn="ctr"/>
            <a:r>
              <a:rPr lang="zh-CN" altLang="en-US" dirty="0"/>
              <a:t>后续：维护社区氛围，促进跨圈</a:t>
            </a:r>
          </a:p>
        </p:txBody>
      </p:sp>
    </p:spTree>
    <p:extLst>
      <p:ext uri="{BB962C8B-B14F-4D97-AF65-F5344CB8AC3E}">
        <p14:creationId xmlns:p14="http://schemas.microsoft.com/office/powerpoint/2010/main" val="3609995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24331C-D650-4E32-8E31-429172278185}"/>
              </a:ext>
            </a:extLst>
          </p:cNvPr>
          <p:cNvSpPr>
            <a:spLocks noGrp="1"/>
          </p:cNvSpPr>
          <p:nvPr>
            <p:ph type="title"/>
          </p:nvPr>
        </p:nvSpPr>
        <p:spPr/>
        <p:txBody>
          <a:bodyPr/>
          <a:lstStyle/>
          <a:p>
            <a:r>
              <a:rPr lang="zh-CN" altLang="en-US" dirty="0"/>
              <a:t>模型构建补充：用手来思考</a:t>
            </a:r>
          </a:p>
        </p:txBody>
      </p:sp>
      <p:sp>
        <p:nvSpPr>
          <p:cNvPr id="3" name="内容占位符 2">
            <a:extLst>
              <a:ext uri="{FF2B5EF4-FFF2-40B4-BE49-F238E27FC236}">
                <a16:creationId xmlns:a16="http://schemas.microsoft.com/office/drawing/2014/main" id="{5A683473-C257-4A3F-A4B4-7EC2AE43C1B4}"/>
              </a:ext>
            </a:extLst>
          </p:cNvPr>
          <p:cNvSpPr>
            <a:spLocks noGrp="1"/>
          </p:cNvSpPr>
          <p:nvPr>
            <p:ph idx="1"/>
          </p:nvPr>
        </p:nvSpPr>
        <p:spPr/>
        <p:txBody>
          <a:bodyPr>
            <a:normAutofit fontScale="92500" lnSpcReduction="10000"/>
          </a:bodyPr>
          <a:lstStyle/>
          <a:p>
            <a:r>
              <a:rPr lang="zh-CN" altLang="en-US" dirty="0"/>
              <a:t>必须给创造性团队时间、空间和预算去犯错</a:t>
            </a:r>
            <a:endParaRPr lang="en-US" altLang="zh-CN" dirty="0"/>
          </a:p>
          <a:p>
            <a:pPr lvl="1"/>
            <a:r>
              <a:rPr lang="zh-CN" altLang="en-US" dirty="0"/>
              <a:t>在模型构建（原型）阶段尽可能地去试错</a:t>
            </a:r>
            <a:endParaRPr lang="en-US" altLang="zh-CN" dirty="0"/>
          </a:p>
          <a:p>
            <a:endParaRPr lang="en-US" altLang="zh-CN" sz="100" dirty="0"/>
          </a:p>
          <a:p>
            <a:r>
              <a:rPr lang="zh-CN" altLang="en-US" dirty="0"/>
              <a:t>模型，不求精细，胜在快速</a:t>
            </a:r>
            <a:endParaRPr lang="en-US" altLang="zh-CN" dirty="0"/>
          </a:p>
          <a:p>
            <a:pPr lvl="1"/>
            <a:r>
              <a:rPr lang="zh-CN" altLang="en-US" dirty="0"/>
              <a:t>早期的模型应该是快速的、粗糙的、便宜的（苹果鼠标：走珠</a:t>
            </a:r>
            <a:r>
              <a:rPr lang="en-US" altLang="zh-CN" dirty="0"/>
              <a:t>+</a:t>
            </a:r>
            <a:r>
              <a:rPr lang="zh-CN" altLang="en-US" dirty="0"/>
              <a:t>黄油盘）</a:t>
            </a:r>
            <a:endParaRPr lang="en-US" altLang="zh-CN" dirty="0"/>
          </a:p>
          <a:p>
            <a:pPr lvl="1"/>
            <a:r>
              <a:rPr lang="zh-CN" altLang="en-US" dirty="0"/>
              <a:t>适可而止：模型的目的是赋予想法具体的外形，了解该想法的长处和弱点，从而为更详细、更精密的下一代模型寻找方向（最终转向具体设计）</a:t>
            </a:r>
            <a:endParaRPr lang="en-US" altLang="zh-CN" dirty="0"/>
          </a:p>
          <a:p>
            <a:endParaRPr lang="en-US" altLang="zh-CN" sz="100" dirty="0"/>
          </a:p>
          <a:p>
            <a:r>
              <a:rPr lang="zh-CN" altLang="en-US" dirty="0"/>
              <a:t>现场制作模型</a:t>
            </a:r>
            <a:endParaRPr lang="en-US" altLang="zh-CN" dirty="0"/>
          </a:p>
          <a:p>
            <a:pPr lvl="1"/>
            <a:r>
              <a:rPr lang="zh-CN" altLang="en-US" dirty="0"/>
              <a:t>用户模拟空间（喜达屋酒店雅乐轩品牌下的虚拟酒店）</a:t>
            </a:r>
          </a:p>
          <a:p>
            <a:pPr lvl="1"/>
            <a:r>
              <a:rPr lang="zh-CN" altLang="en-US" dirty="0"/>
              <a:t>灰度上线、</a:t>
            </a:r>
            <a:r>
              <a:rPr lang="en-US" altLang="zh-CN" dirty="0"/>
              <a:t>A/B</a:t>
            </a:r>
            <a:r>
              <a:rPr lang="zh-CN" altLang="en-US" dirty="0"/>
              <a:t>与内测；依赖复杂社会互动的服务更需要使用现场模型</a:t>
            </a:r>
            <a:endParaRPr lang="en-US" altLang="zh-CN" dirty="0"/>
          </a:p>
        </p:txBody>
      </p:sp>
      <p:pic>
        <p:nvPicPr>
          <p:cNvPr id="4" name="图片 3">
            <a:extLst>
              <a:ext uri="{FF2B5EF4-FFF2-40B4-BE49-F238E27FC236}">
                <a16:creationId xmlns:a16="http://schemas.microsoft.com/office/drawing/2014/main" id="{1DF29094-43C6-433F-BEAD-5F8E65318350}"/>
              </a:ext>
            </a:extLst>
          </p:cNvPr>
          <p:cNvPicPr>
            <a:picLocks noChangeAspect="1"/>
          </p:cNvPicPr>
          <p:nvPr/>
        </p:nvPicPr>
        <p:blipFill>
          <a:blip r:embed="rId2"/>
          <a:stretch>
            <a:fillRect/>
          </a:stretch>
        </p:blipFill>
        <p:spPr>
          <a:xfrm>
            <a:off x="1834587" y="4225924"/>
            <a:ext cx="2371725" cy="2266950"/>
          </a:xfrm>
          <a:prstGeom prst="rect">
            <a:avLst/>
          </a:prstGeom>
        </p:spPr>
      </p:pic>
      <p:pic>
        <p:nvPicPr>
          <p:cNvPr id="5" name="图片 4">
            <a:extLst>
              <a:ext uri="{FF2B5EF4-FFF2-40B4-BE49-F238E27FC236}">
                <a16:creationId xmlns:a16="http://schemas.microsoft.com/office/drawing/2014/main" id="{0225B8E9-14E6-482A-9A82-2A345791F709}"/>
              </a:ext>
            </a:extLst>
          </p:cNvPr>
          <p:cNvPicPr>
            <a:picLocks noChangeAspect="1"/>
          </p:cNvPicPr>
          <p:nvPr/>
        </p:nvPicPr>
        <p:blipFill>
          <a:blip r:embed="rId3"/>
          <a:stretch>
            <a:fillRect/>
          </a:stretch>
        </p:blipFill>
        <p:spPr>
          <a:xfrm>
            <a:off x="5731519" y="4225924"/>
            <a:ext cx="1782209" cy="2280934"/>
          </a:xfrm>
          <a:prstGeom prst="rect">
            <a:avLst/>
          </a:prstGeom>
        </p:spPr>
      </p:pic>
    </p:spTree>
    <p:extLst>
      <p:ext uri="{BB962C8B-B14F-4D97-AF65-F5344CB8AC3E}">
        <p14:creationId xmlns:p14="http://schemas.microsoft.com/office/powerpoint/2010/main" val="3910960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 calcmode="lin" valueType="num">
                                      <p:cBhvr additive="base">
                                        <p:cTn id="1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par>
                          <p:cTn id="19" fill="hold">
                            <p:stCondLst>
                              <p:cond delay="500"/>
                            </p:stCondLst>
                            <p:childTnLst>
                              <p:par>
                                <p:cTn id="20" presetID="22" presetClass="entr" presetSubtype="4"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down)">
                                      <p:cBhvr>
                                        <p:cTn id="22" dur="500"/>
                                        <p:tgtEl>
                                          <p:spTgt spid="5"/>
                                        </p:tgtEl>
                                      </p:cBhvr>
                                    </p:animEffect>
                                  </p:childTnLst>
                                </p:cTn>
                              </p:par>
                              <p:par>
                                <p:cTn id="23" presetID="22" presetClass="entr" presetSubtype="4"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xit" presetSubtype="4" fill="hold" nodeType="clickEffect">
                                  <p:stCondLst>
                                    <p:cond delay="0"/>
                                  </p:stCondLst>
                                  <p:childTnLst>
                                    <p:animEffect transition="out" filter="wipe(down)">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22" presetClass="exit" presetSubtype="4" fill="hold" nodeType="withEffect">
                                  <p:stCondLst>
                                    <p:cond delay="0"/>
                                  </p:stCondLst>
                                  <p:childTnLst>
                                    <p:animEffect transition="out" filter="wipe(down)">
                                      <p:cBhvr>
                                        <p:cTn id="32" dur="500"/>
                                        <p:tgtEl>
                                          <p:spTgt spid="4"/>
                                        </p:tgtEl>
                                      </p:cBhvr>
                                    </p:animEffect>
                                    <p:set>
                                      <p:cBhvr>
                                        <p:cTn id="33" dur="1" fill="hold">
                                          <p:stCondLst>
                                            <p:cond delay="499"/>
                                          </p:stCondLst>
                                        </p:cTn>
                                        <p:tgtEl>
                                          <p:spTgt spid="4"/>
                                        </p:tgtEl>
                                        <p:attrNameLst>
                                          <p:attrName>style.visibility</p:attrName>
                                        </p:attrNameLst>
                                      </p:cBhvr>
                                      <p:to>
                                        <p:strVal val="hidden"/>
                                      </p:to>
                                    </p:set>
                                  </p:childTnLst>
                                </p:cTn>
                              </p:par>
                              <p:par>
                                <p:cTn id="34" presetID="2" presetClass="entr" presetSubtype="4" fill="hold" grpId="0" nodeType="with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 calcmode="lin" valueType="num">
                                      <p:cBhvr additive="base">
                                        <p:cTn id="36"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 calcmode="lin" valueType="num">
                                      <p:cBhvr additive="base">
                                        <p:cTn id="40"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F863BD-18A3-4F94-8C19-D31753652A3F}"/>
              </a:ext>
            </a:extLst>
          </p:cNvPr>
          <p:cNvSpPr>
            <a:spLocks noGrp="1"/>
          </p:cNvSpPr>
          <p:nvPr>
            <p:ph type="title"/>
          </p:nvPr>
        </p:nvSpPr>
        <p:spPr>
          <a:xfrm>
            <a:off x="628650" y="365127"/>
            <a:ext cx="7886700" cy="956778"/>
          </a:xfrm>
        </p:spPr>
        <p:txBody>
          <a:bodyPr>
            <a:noAutofit/>
          </a:bodyPr>
          <a:lstStyle/>
          <a:p>
            <a:r>
              <a:rPr lang="zh-CN" altLang="en-US" sz="3200" dirty="0"/>
              <a:t>复习：商业模式设计</a:t>
            </a:r>
            <a:r>
              <a:rPr lang="en-US" altLang="zh-CN" sz="3200" dirty="0"/>
              <a:t>-</a:t>
            </a:r>
            <a:r>
              <a:rPr lang="zh-CN" altLang="en-US" sz="3200" dirty="0"/>
              <a:t>工具、方法、</a:t>
            </a:r>
            <a:r>
              <a:rPr lang="zh-CN" altLang="en-US" sz="3200" i="1" dirty="0"/>
              <a:t>思维</a:t>
            </a:r>
          </a:p>
        </p:txBody>
      </p:sp>
      <p:sp>
        <p:nvSpPr>
          <p:cNvPr id="3" name="内容占位符 2">
            <a:extLst>
              <a:ext uri="{FF2B5EF4-FFF2-40B4-BE49-F238E27FC236}">
                <a16:creationId xmlns:a16="http://schemas.microsoft.com/office/drawing/2014/main" id="{17E457F7-124A-4C60-B467-A4E32B0BBCA0}"/>
              </a:ext>
            </a:extLst>
          </p:cNvPr>
          <p:cNvSpPr>
            <a:spLocks noGrp="1"/>
          </p:cNvSpPr>
          <p:nvPr>
            <p:ph idx="1"/>
          </p:nvPr>
        </p:nvSpPr>
        <p:spPr>
          <a:xfrm>
            <a:off x="626166" y="1603925"/>
            <a:ext cx="7886700" cy="4562060"/>
          </a:xfrm>
        </p:spPr>
        <p:txBody>
          <a:bodyPr>
            <a:normAutofit fontScale="70000" lnSpcReduction="20000"/>
          </a:bodyPr>
          <a:lstStyle/>
          <a:p>
            <a:r>
              <a:rPr lang="zh-CN" altLang="en-US" dirty="0"/>
              <a:t>作为一名设计师</a:t>
            </a:r>
            <a:endParaRPr lang="en-US" altLang="zh-CN" dirty="0"/>
          </a:p>
          <a:p>
            <a:pPr lvl="1"/>
            <a:r>
              <a:rPr lang="zh-CN" altLang="en-US" b="1" dirty="0"/>
              <a:t>必须</a:t>
            </a:r>
            <a:r>
              <a:rPr lang="zh-CN" altLang="en-US" dirty="0"/>
              <a:t>执着地探究所有可能性，直到创造出崭新的设计，开拓从未被人开发的领域，最终实现想要的功能（</a:t>
            </a:r>
            <a:r>
              <a:rPr lang="zh-CN" altLang="en-US" b="1" dirty="0"/>
              <a:t>所有创新类工作的本质：科研、工程、组织结构设计</a:t>
            </a:r>
            <a:r>
              <a:rPr lang="zh-CN" altLang="en-US" dirty="0"/>
              <a:t>）</a:t>
            </a:r>
            <a:endParaRPr lang="en-US" altLang="zh-CN" dirty="0"/>
          </a:p>
          <a:p>
            <a:pPr lvl="1"/>
            <a:r>
              <a:rPr lang="zh-CN" altLang="en-US" dirty="0"/>
              <a:t>设计师的工作：挑战思维边界、创造新选择、最终为用户创造价值</a:t>
            </a:r>
            <a:endParaRPr lang="en-US" altLang="zh-CN" dirty="0"/>
          </a:p>
          <a:p>
            <a:endParaRPr lang="en-US" altLang="zh-CN" sz="1050" dirty="0"/>
          </a:p>
          <a:p>
            <a:r>
              <a:rPr lang="zh-CN" altLang="en-US" dirty="0"/>
              <a:t>设计师需要：专业的辅助工具与方法，以及工作态度（</a:t>
            </a:r>
            <a:r>
              <a:rPr lang="en-US" altLang="zh-CN" dirty="0"/>
              <a:t>thinking</a:t>
            </a:r>
            <a:r>
              <a:rPr lang="zh-CN" altLang="en-US" dirty="0"/>
              <a:t>，思维）</a:t>
            </a:r>
            <a:endParaRPr lang="en-US" altLang="zh-CN" dirty="0"/>
          </a:p>
          <a:p>
            <a:pPr lvl="1"/>
            <a:r>
              <a:rPr lang="zh-CN" altLang="en-US" dirty="0"/>
              <a:t>商务人士每日工作：设计组织架构、战略、商业模式、流程和项目</a:t>
            </a:r>
            <a:endParaRPr lang="en-US" altLang="zh-CN" dirty="0"/>
          </a:p>
          <a:p>
            <a:pPr lvl="1"/>
            <a:r>
              <a:rPr lang="zh-CN" altLang="en-US" dirty="0"/>
              <a:t>必须考虑复杂因素：竞争对手、技术、法律环境，</a:t>
            </a:r>
            <a:r>
              <a:rPr lang="zh-CN" altLang="en-US" b="1" dirty="0"/>
              <a:t>将设计工具与商业技巧（领域知识）相结合</a:t>
            </a:r>
            <a:endParaRPr lang="en-US" altLang="zh-CN" b="1" dirty="0"/>
          </a:p>
          <a:p>
            <a:pPr lvl="1"/>
            <a:r>
              <a:rPr lang="zh-CN" altLang="en-US" b="1" dirty="0">
                <a:solidFill>
                  <a:srgbClr val="00B0F0"/>
                </a:solidFill>
              </a:rPr>
              <a:t>需要想象“不存在的东西”，</a:t>
            </a:r>
            <a:r>
              <a:rPr lang="zh-CN" altLang="en-US" b="1" i="1" dirty="0">
                <a:solidFill>
                  <a:srgbClr val="00B0F0"/>
                </a:solidFill>
              </a:rPr>
              <a:t>却往往要在非常严苛的条件之下进行</a:t>
            </a:r>
            <a:endParaRPr lang="en-US" altLang="zh-CN" b="1" i="1" dirty="0">
              <a:solidFill>
                <a:srgbClr val="00B0F0"/>
              </a:solidFill>
            </a:endParaRPr>
          </a:p>
          <a:p>
            <a:endParaRPr lang="en-US" altLang="zh-CN" sz="1050" dirty="0"/>
          </a:p>
          <a:p>
            <a:r>
              <a:rPr lang="zh-CN" altLang="en-US" dirty="0"/>
              <a:t>本书介绍的六种商业模式设计方法（</a:t>
            </a:r>
            <a:r>
              <a:rPr lang="zh-CN" altLang="en-US" i="1" dirty="0">
                <a:solidFill>
                  <a:srgbClr val="00B0F0"/>
                </a:solidFill>
              </a:rPr>
              <a:t>融合的</a:t>
            </a:r>
            <a:r>
              <a:rPr lang="zh-CN" altLang="en-US" dirty="0"/>
              <a:t>）</a:t>
            </a:r>
            <a:endParaRPr lang="en-US" altLang="zh-CN" dirty="0"/>
          </a:p>
          <a:p>
            <a:pPr lvl="1"/>
            <a:r>
              <a:rPr lang="zh-CN" altLang="en-US" dirty="0">
                <a:solidFill>
                  <a:srgbClr val="00B0F0"/>
                </a:solidFill>
              </a:rPr>
              <a:t>客户洞察（</a:t>
            </a:r>
            <a:r>
              <a:rPr lang="en-US" altLang="zh-CN" dirty="0">
                <a:solidFill>
                  <a:srgbClr val="00B0F0"/>
                </a:solidFill>
              </a:rPr>
              <a:t>customer insights</a:t>
            </a:r>
            <a:r>
              <a:rPr lang="zh-CN" altLang="en-US" dirty="0">
                <a:solidFill>
                  <a:srgbClr val="00B0F0"/>
                </a:solidFill>
              </a:rPr>
              <a:t>）、构思（</a:t>
            </a:r>
            <a:r>
              <a:rPr lang="en-US" altLang="zh-CN" dirty="0">
                <a:solidFill>
                  <a:srgbClr val="00B0F0"/>
                </a:solidFill>
              </a:rPr>
              <a:t>ideation</a:t>
            </a:r>
            <a:r>
              <a:rPr lang="zh-CN" altLang="en-US" dirty="0">
                <a:solidFill>
                  <a:srgbClr val="00B0F0"/>
                </a:solidFill>
              </a:rPr>
              <a:t>）、</a:t>
            </a:r>
            <a:r>
              <a:rPr lang="zh-CN" altLang="en-US" dirty="0">
                <a:solidFill>
                  <a:srgbClr val="FF0000"/>
                </a:solidFill>
              </a:rPr>
              <a:t>视觉化思考（</a:t>
            </a:r>
            <a:r>
              <a:rPr lang="en-US" altLang="zh-CN" dirty="0">
                <a:solidFill>
                  <a:srgbClr val="FF0000"/>
                </a:solidFill>
              </a:rPr>
              <a:t>visual thinking</a:t>
            </a:r>
            <a:r>
              <a:rPr lang="zh-CN" altLang="en-US" dirty="0">
                <a:solidFill>
                  <a:srgbClr val="FF0000"/>
                </a:solidFill>
              </a:rPr>
              <a:t>）</a:t>
            </a:r>
            <a:r>
              <a:rPr lang="zh-CN" altLang="en-US" dirty="0"/>
              <a:t>、</a:t>
            </a:r>
            <a:r>
              <a:rPr lang="zh-CN" altLang="en-US" dirty="0">
                <a:solidFill>
                  <a:srgbClr val="FF0000"/>
                </a:solidFill>
              </a:rPr>
              <a:t>模型构建（</a:t>
            </a:r>
            <a:r>
              <a:rPr lang="en-US" altLang="zh-CN" dirty="0">
                <a:solidFill>
                  <a:srgbClr val="FF0000"/>
                </a:solidFill>
              </a:rPr>
              <a:t>prototyping</a:t>
            </a:r>
            <a:r>
              <a:rPr lang="zh-CN" altLang="en-US" dirty="0">
                <a:solidFill>
                  <a:srgbClr val="FF0000"/>
                </a:solidFill>
              </a:rPr>
              <a:t>）、讲故事（</a:t>
            </a:r>
            <a:r>
              <a:rPr lang="en-US" altLang="zh-CN" dirty="0">
                <a:solidFill>
                  <a:srgbClr val="FF0000"/>
                </a:solidFill>
              </a:rPr>
              <a:t>storytelling</a:t>
            </a:r>
            <a:r>
              <a:rPr lang="zh-CN" altLang="en-US" dirty="0">
                <a:solidFill>
                  <a:srgbClr val="FF0000"/>
                </a:solidFill>
              </a:rPr>
              <a:t>）和</a:t>
            </a:r>
            <a:r>
              <a:rPr lang="zh-CN" altLang="en-US" dirty="0">
                <a:solidFill>
                  <a:srgbClr val="00B0F0"/>
                </a:solidFill>
              </a:rPr>
              <a:t>场景（</a:t>
            </a:r>
            <a:r>
              <a:rPr lang="en-US" altLang="zh-CN" dirty="0">
                <a:solidFill>
                  <a:srgbClr val="00B0F0"/>
                </a:solidFill>
              </a:rPr>
              <a:t>scenarios</a:t>
            </a:r>
            <a:r>
              <a:rPr lang="zh-CN" altLang="en-US" dirty="0">
                <a:solidFill>
                  <a:srgbClr val="00B0F0"/>
                </a:solidFill>
              </a:rPr>
              <a:t>）</a:t>
            </a:r>
            <a:endParaRPr lang="en-US" altLang="zh-CN" dirty="0">
              <a:solidFill>
                <a:srgbClr val="00B0F0"/>
              </a:solidFill>
            </a:endParaRPr>
          </a:p>
          <a:p>
            <a:pPr lvl="1"/>
            <a:r>
              <a:rPr lang="zh-CN" altLang="en-US" b="1" i="1" dirty="0"/>
              <a:t>设计的三个相互重叠的空间：灵感、构思、实施</a:t>
            </a:r>
          </a:p>
        </p:txBody>
      </p:sp>
      <p:sp>
        <p:nvSpPr>
          <p:cNvPr id="4" name="矩形 3">
            <a:extLst>
              <a:ext uri="{FF2B5EF4-FFF2-40B4-BE49-F238E27FC236}">
                <a16:creationId xmlns:a16="http://schemas.microsoft.com/office/drawing/2014/main" id="{17B871E0-9AD2-46BF-A63F-6262362ED86D}"/>
              </a:ext>
            </a:extLst>
          </p:cNvPr>
          <p:cNvSpPr/>
          <p:nvPr/>
        </p:nvSpPr>
        <p:spPr>
          <a:xfrm>
            <a:off x="1811412" y="6337433"/>
            <a:ext cx="1669775" cy="320537"/>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t>灵感</a:t>
            </a:r>
          </a:p>
        </p:txBody>
      </p:sp>
      <p:sp>
        <p:nvSpPr>
          <p:cNvPr id="5" name="矩形 4">
            <a:extLst>
              <a:ext uri="{FF2B5EF4-FFF2-40B4-BE49-F238E27FC236}">
                <a16:creationId xmlns:a16="http://schemas.microsoft.com/office/drawing/2014/main" id="{D0F8544D-0958-4D3E-8A2F-384FD2A532E1}"/>
              </a:ext>
            </a:extLst>
          </p:cNvPr>
          <p:cNvSpPr/>
          <p:nvPr/>
        </p:nvSpPr>
        <p:spPr>
          <a:xfrm>
            <a:off x="3481187" y="6326253"/>
            <a:ext cx="1610135" cy="32053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t>构思</a:t>
            </a:r>
          </a:p>
        </p:txBody>
      </p:sp>
      <p:sp>
        <p:nvSpPr>
          <p:cNvPr id="6" name="矩形 5">
            <a:extLst>
              <a:ext uri="{FF2B5EF4-FFF2-40B4-BE49-F238E27FC236}">
                <a16:creationId xmlns:a16="http://schemas.microsoft.com/office/drawing/2014/main" id="{BAD596B3-A2AC-4A10-BB03-F99D8D61D4C5}"/>
              </a:ext>
            </a:extLst>
          </p:cNvPr>
          <p:cNvSpPr/>
          <p:nvPr/>
        </p:nvSpPr>
        <p:spPr>
          <a:xfrm>
            <a:off x="5091322" y="6337432"/>
            <a:ext cx="2527030" cy="3205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t>实施</a:t>
            </a:r>
          </a:p>
        </p:txBody>
      </p:sp>
      <p:sp>
        <p:nvSpPr>
          <p:cNvPr id="7" name="矩形 6">
            <a:extLst>
              <a:ext uri="{FF2B5EF4-FFF2-40B4-BE49-F238E27FC236}">
                <a16:creationId xmlns:a16="http://schemas.microsoft.com/office/drawing/2014/main" id="{593CC234-F9D5-4124-962F-060D0394C94E}"/>
              </a:ext>
            </a:extLst>
          </p:cNvPr>
          <p:cNvSpPr/>
          <p:nvPr/>
        </p:nvSpPr>
        <p:spPr>
          <a:xfrm>
            <a:off x="2333213" y="6005716"/>
            <a:ext cx="4472607" cy="32053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350" dirty="0">
                <a:solidFill>
                  <a:schemeClr val="tx1"/>
                </a:solidFill>
              </a:rPr>
              <a:t>客户洞察、构思、视觉化思考、模型构建、讲故事、场景</a:t>
            </a:r>
          </a:p>
        </p:txBody>
      </p:sp>
    </p:spTree>
    <p:extLst>
      <p:ext uri="{BB962C8B-B14F-4D97-AF65-F5344CB8AC3E}">
        <p14:creationId xmlns:p14="http://schemas.microsoft.com/office/powerpoint/2010/main" val="1208821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E3957D-2DC4-437E-AC4D-ED449A3D9513}"/>
              </a:ext>
            </a:extLst>
          </p:cNvPr>
          <p:cNvSpPr>
            <a:spLocks noGrp="1"/>
          </p:cNvSpPr>
          <p:nvPr>
            <p:ph type="title"/>
          </p:nvPr>
        </p:nvSpPr>
        <p:spPr>
          <a:xfrm>
            <a:off x="628650" y="365127"/>
            <a:ext cx="7886700" cy="658604"/>
          </a:xfrm>
        </p:spPr>
        <p:txBody>
          <a:bodyPr>
            <a:normAutofit fontScale="90000"/>
          </a:bodyPr>
          <a:lstStyle/>
          <a:p>
            <a:r>
              <a:rPr lang="zh-CN" altLang="en-US" b="1" dirty="0">
                <a:solidFill>
                  <a:srgbClr val="FF0000"/>
                </a:solidFill>
              </a:rPr>
              <a:t>视觉化思考</a:t>
            </a:r>
            <a:r>
              <a:rPr lang="zh-CN" altLang="en-US" dirty="0"/>
              <a:t>的价值</a:t>
            </a:r>
          </a:p>
        </p:txBody>
      </p:sp>
      <p:sp>
        <p:nvSpPr>
          <p:cNvPr id="3" name="内容占位符 2">
            <a:extLst>
              <a:ext uri="{FF2B5EF4-FFF2-40B4-BE49-F238E27FC236}">
                <a16:creationId xmlns:a16="http://schemas.microsoft.com/office/drawing/2014/main" id="{E2626663-9F59-42AC-84F4-425B599916AD}"/>
              </a:ext>
            </a:extLst>
          </p:cNvPr>
          <p:cNvSpPr>
            <a:spLocks noGrp="1"/>
          </p:cNvSpPr>
          <p:nvPr>
            <p:ph idx="1"/>
          </p:nvPr>
        </p:nvSpPr>
        <p:spPr>
          <a:xfrm>
            <a:off x="258417" y="1321905"/>
            <a:ext cx="8666922" cy="5049078"/>
          </a:xfrm>
        </p:spPr>
        <p:txBody>
          <a:bodyPr>
            <a:normAutofit fontScale="92500" lnSpcReduction="10000"/>
          </a:bodyPr>
          <a:lstStyle/>
          <a:p>
            <a:r>
              <a:rPr lang="zh-CN" altLang="en-US" dirty="0"/>
              <a:t>商业模式的讨论需要视觉化思考：</a:t>
            </a:r>
            <a:r>
              <a:rPr lang="zh-CN" altLang="en-US" b="1" dirty="0"/>
              <a:t>抽象的东西具体化、复杂的概念简单化</a:t>
            </a:r>
            <a:endParaRPr lang="en-US" altLang="zh-CN" b="1" dirty="0"/>
          </a:p>
          <a:p>
            <a:pPr lvl="1"/>
            <a:r>
              <a:rPr lang="zh-CN" altLang="en-US" dirty="0"/>
              <a:t>商业模式是一个由许多模块以及模块之间的复杂关系组成的复杂概念，其内部元素相互影响，但只有作为一个整体系统时才有意义</a:t>
            </a:r>
            <a:endParaRPr lang="en-US" altLang="zh-CN" dirty="0"/>
          </a:p>
          <a:p>
            <a:pPr lvl="1"/>
            <a:r>
              <a:rPr lang="zh-CN" altLang="en-US" dirty="0"/>
              <a:t>视觉化能够一目了然的刻画商业模式的主旨，并具象化其中的隐含假设</a:t>
            </a:r>
            <a:endParaRPr lang="en-US" altLang="zh-CN" dirty="0"/>
          </a:p>
          <a:p>
            <a:pPr lvl="1"/>
            <a:r>
              <a:rPr lang="zh-CN" altLang="en-US" dirty="0"/>
              <a:t>视觉化能够使商业模式变的明确，为团队讨论提供一些概念性的锚点，使讨论从抽象思维落实到具体、形象的东西</a:t>
            </a:r>
            <a:endParaRPr lang="en-US" altLang="zh-CN" dirty="0"/>
          </a:p>
          <a:p>
            <a:pPr lvl="1"/>
            <a:r>
              <a:rPr lang="zh-CN" altLang="en-US" dirty="0"/>
              <a:t>视觉化既能找出已有模式中的逻辑缺陷，又能在设计全新模式时更容易地添加、删除和移动相关的图片化概念</a:t>
            </a:r>
            <a:endParaRPr lang="en-US" altLang="zh-CN" dirty="0"/>
          </a:p>
          <a:p>
            <a:endParaRPr lang="en-US" altLang="zh-CN" sz="100" dirty="0"/>
          </a:p>
          <a:p>
            <a:r>
              <a:rPr lang="zh-CN" altLang="en-US" dirty="0"/>
              <a:t>视觉化思考使用的两项技术与四个流程</a:t>
            </a:r>
            <a:endParaRPr lang="en-US" altLang="zh-CN" dirty="0"/>
          </a:p>
          <a:p>
            <a:pPr lvl="1"/>
            <a:r>
              <a:rPr lang="zh-CN" altLang="en-US" dirty="0"/>
              <a:t>如何使用便利贴</a:t>
            </a:r>
            <a:r>
              <a:rPr lang="en-US" altLang="zh-CN" dirty="0"/>
              <a:t>+</a:t>
            </a:r>
            <a:r>
              <a:rPr lang="zh-CN" altLang="en-US" dirty="0"/>
              <a:t>如何将草图与商业模式画布结合</a:t>
            </a:r>
            <a:endParaRPr lang="en-US" altLang="zh-CN" dirty="0"/>
          </a:p>
          <a:p>
            <a:pPr lvl="1"/>
            <a:r>
              <a:rPr lang="zh-CN" altLang="en-US" dirty="0"/>
              <a:t>四个流程：理解、对话、探索、沟通</a:t>
            </a:r>
          </a:p>
        </p:txBody>
      </p:sp>
    </p:spTree>
    <p:extLst>
      <p:ext uri="{BB962C8B-B14F-4D97-AF65-F5344CB8AC3E}">
        <p14:creationId xmlns:p14="http://schemas.microsoft.com/office/powerpoint/2010/main" val="218383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7863FD-7E24-4646-BB7B-2B413E140B16}"/>
              </a:ext>
            </a:extLst>
          </p:cNvPr>
          <p:cNvSpPr>
            <a:spLocks noGrp="1"/>
          </p:cNvSpPr>
          <p:nvPr>
            <p:ph type="title"/>
          </p:nvPr>
        </p:nvSpPr>
        <p:spPr/>
        <p:txBody>
          <a:bodyPr/>
          <a:lstStyle/>
          <a:p>
            <a:r>
              <a:rPr lang="zh-CN" altLang="en-US" dirty="0"/>
              <a:t>视觉化的实现：便利贴</a:t>
            </a:r>
            <a:r>
              <a:rPr lang="en-US" altLang="zh-CN" dirty="0"/>
              <a:t>+</a:t>
            </a:r>
            <a:r>
              <a:rPr lang="zh-CN" altLang="en-US" dirty="0"/>
              <a:t>绘画</a:t>
            </a:r>
          </a:p>
        </p:txBody>
      </p:sp>
      <p:sp>
        <p:nvSpPr>
          <p:cNvPr id="3" name="内容占位符 2">
            <a:extLst>
              <a:ext uri="{FF2B5EF4-FFF2-40B4-BE49-F238E27FC236}">
                <a16:creationId xmlns:a16="http://schemas.microsoft.com/office/drawing/2014/main" id="{A2F4B037-3E56-443B-A587-7E987690E231}"/>
              </a:ext>
            </a:extLst>
          </p:cNvPr>
          <p:cNvSpPr>
            <a:spLocks noGrp="1"/>
          </p:cNvSpPr>
          <p:nvPr>
            <p:ph idx="1"/>
          </p:nvPr>
        </p:nvSpPr>
        <p:spPr/>
        <p:txBody>
          <a:bodyPr>
            <a:normAutofit fontScale="85000" lnSpcReduction="20000"/>
          </a:bodyPr>
          <a:lstStyle/>
          <a:p>
            <a:r>
              <a:rPr lang="zh-CN" altLang="en-US" b="1" dirty="0">
                <a:solidFill>
                  <a:srgbClr val="FF0000"/>
                </a:solidFill>
              </a:rPr>
              <a:t>便利贴</a:t>
            </a:r>
            <a:r>
              <a:rPr lang="zh-CN" altLang="en-US" dirty="0"/>
              <a:t>的重要性：随意的添加、删除、移动（在画布上的位置）</a:t>
            </a:r>
            <a:endParaRPr lang="en-US" altLang="zh-CN" dirty="0"/>
          </a:p>
          <a:p>
            <a:pPr lvl="1"/>
            <a:r>
              <a:rPr lang="zh-CN" altLang="en-US" b="1" dirty="0"/>
              <a:t>三个指导方针：</a:t>
            </a:r>
            <a:r>
              <a:rPr lang="zh-CN" altLang="en-US" b="1" dirty="0">
                <a:solidFill>
                  <a:srgbClr val="FF0000"/>
                </a:solidFill>
              </a:rPr>
              <a:t>粗的马克笔</a:t>
            </a:r>
            <a:r>
              <a:rPr lang="en-US" altLang="zh-CN" b="1" dirty="0">
                <a:solidFill>
                  <a:srgbClr val="FF0000"/>
                </a:solidFill>
              </a:rPr>
              <a:t>+</a:t>
            </a:r>
            <a:r>
              <a:rPr lang="zh-CN" altLang="en-US" b="1" dirty="0">
                <a:solidFill>
                  <a:srgbClr val="FF0000"/>
                </a:solidFill>
              </a:rPr>
              <a:t>只写一项元素</a:t>
            </a:r>
            <a:r>
              <a:rPr lang="en-US" altLang="zh-CN" b="1" dirty="0">
                <a:solidFill>
                  <a:srgbClr val="FF0000"/>
                </a:solidFill>
              </a:rPr>
              <a:t>+</a:t>
            </a:r>
            <a:r>
              <a:rPr lang="zh-CN" altLang="en-US" b="1" dirty="0">
                <a:solidFill>
                  <a:srgbClr val="FF0000"/>
                </a:solidFill>
              </a:rPr>
              <a:t>只用少量文字抓住关键点</a:t>
            </a:r>
            <a:endParaRPr lang="en-US" altLang="zh-CN" b="1" dirty="0">
              <a:solidFill>
                <a:srgbClr val="FF0000"/>
              </a:solidFill>
            </a:endParaRPr>
          </a:p>
          <a:p>
            <a:pPr lvl="1"/>
            <a:r>
              <a:rPr lang="zh-CN" altLang="en-US" dirty="0"/>
              <a:t>便利贴的绘制、添加、删除和移动能够有效组织人们参与讨论，反映了商业模式的动态变化过程，与结果同样重要</a:t>
            </a:r>
            <a:endParaRPr lang="en-US" altLang="zh-CN" dirty="0"/>
          </a:p>
          <a:p>
            <a:pPr lvl="1"/>
            <a:r>
              <a:rPr lang="en-US" altLang="zh-CN" i="1" dirty="0"/>
              <a:t>CRC</a:t>
            </a:r>
            <a:r>
              <a:rPr lang="zh-CN" altLang="en-US" i="1" dirty="0"/>
              <a:t>卡片（正面对象状态</a:t>
            </a:r>
            <a:r>
              <a:rPr lang="en-US" altLang="zh-CN" i="1" dirty="0"/>
              <a:t>+</a:t>
            </a:r>
            <a:r>
              <a:rPr lang="zh-CN" altLang="en-US" i="1" dirty="0"/>
              <a:t>行为与协作者，背面简短描述）、</a:t>
            </a:r>
            <a:r>
              <a:rPr lang="en-US" altLang="zh-CN" i="1" dirty="0"/>
              <a:t>Story Card</a:t>
            </a:r>
            <a:r>
              <a:rPr lang="zh-CN" altLang="en-US" i="1" dirty="0"/>
              <a:t>（正面故事描述，背面故事实现的理由）</a:t>
            </a:r>
            <a:endParaRPr lang="en-US" altLang="zh-CN" i="1" dirty="0"/>
          </a:p>
          <a:p>
            <a:endParaRPr lang="en-US" altLang="zh-CN" sz="100" dirty="0"/>
          </a:p>
          <a:p>
            <a:r>
              <a:rPr lang="zh-CN" altLang="en-US" dirty="0"/>
              <a:t>绘画的强大表现力：人对图像的反应要比文字强烈的多</a:t>
            </a:r>
            <a:endParaRPr lang="en-US" altLang="zh-CN" dirty="0"/>
          </a:p>
          <a:p>
            <a:pPr lvl="1"/>
            <a:r>
              <a:rPr lang="zh-CN" altLang="en-US" dirty="0"/>
              <a:t>最简陋的素描也能让事物变得具体和易于理解：如情绪、比例等</a:t>
            </a:r>
            <a:endParaRPr lang="en-US" altLang="zh-CN" dirty="0"/>
          </a:p>
          <a:p>
            <a:pPr lvl="1"/>
            <a:r>
              <a:rPr lang="zh-CN" altLang="en-US" dirty="0"/>
              <a:t>帮助向别人解释和沟通你的商业模式，容易激发起建设性的讨论与创意</a:t>
            </a:r>
            <a:endParaRPr lang="en-US" altLang="zh-CN" dirty="0"/>
          </a:p>
          <a:p>
            <a:pPr lvl="1"/>
            <a:r>
              <a:rPr lang="zh-CN" altLang="en-US" dirty="0"/>
              <a:t>可用于勾勒一个典型客户与他所处的环境，也可用于勾勒出客户群体的需求和任务</a:t>
            </a:r>
          </a:p>
        </p:txBody>
      </p:sp>
    </p:spTree>
    <p:extLst>
      <p:ext uri="{BB962C8B-B14F-4D97-AF65-F5344CB8AC3E}">
        <p14:creationId xmlns:p14="http://schemas.microsoft.com/office/powerpoint/2010/main" val="266888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 calcmode="lin" valueType="num">
                                      <p:cBhvr additive="base">
                                        <p:cTn id="2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9558CF-46E4-4549-A70E-251161067E0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0995C4B-A914-40AD-A8AC-6B702DD21AAF}"/>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C7F06DAE-8CDD-4191-B84C-1EF9839BFF10}"/>
              </a:ext>
            </a:extLst>
          </p:cNvPr>
          <p:cNvPicPr>
            <a:picLocks noChangeAspect="1"/>
          </p:cNvPicPr>
          <p:nvPr/>
        </p:nvPicPr>
        <p:blipFill>
          <a:blip r:embed="rId2"/>
          <a:stretch>
            <a:fillRect/>
          </a:stretch>
        </p:blipFill>
        <p:spPr>
          <a:xfrm>
            <a:off x="0" y="926224"/>
            <a:ext cx="9144000" cy="5005552"/>
          </a:xfrm>
          <a:prstGeom prst="rect">
            <a:avLst/>
          </a:prstGeom>
        </p:spPr>
      </p:pic>
    </p:spTree>
    <p:extLst>
      <p:ext uri="{BB962C8B-B14F-4D97-AF65-F5344CB8AC3E}">
        <p14:creationId xmlns:p14="http://schemas.microsoft.com/office/powerpoint/2010/main" val="999075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CCF7AD-9296-4D96-8A6E-CBB0DAB5E718}"/>
              </a:ext>
            </a:extLst>
          </p:cNvPr>
          <p:cNvSpPr>
            <a:spLocks noGrp="1"/>
          </p:cNvSpPr>
          <p:nvPr>
            <p:ph type="title"/>
          </p:nvPr>
        </p:nvSpPr>
        <p:spPr/>
        <p:txBody>
          <a:bodyPr>
            <a:normAutofit/>
          </a:bodyPr>
          <a:lstStyle/>
          <a:p>
            <a:r>
              <a:rPr lang="zh-CN" altLang="en-US" sz="3000" dirty="0"/>
              <a:t>视觉化的作用</a:t>
            </a:r>
          </a:p>
        </p:txBody>
      </p:sp>
      <p:sp>
        <p:nvSpPr>
          <p:cNvPr id="3" name="内容占位符 2">
            <a:extLst>
              <a:ext uri="{FF2B5EF4-FFF2-40B4-BE49-F238E27FC236}">
                <a16:creationId xmlns:a16="http://schemas.microsoft.com/office/drawing/2014/main" id="{DD0F70BF-C684-4CA4-87DF-04117FF113EA}"/>
              </a:ext>
            </a:extLst>
          </p:cNvPr>
          <p:cNvSpPr>
            <a:spLocks noGrp="1"/>
          </p:cNvSpPr>
          <p:nvPr>
            <p:ph idx="1"/>
          </p:nvPr>
        </p:nvSpPr>
        <p:spPr/>
        <p:txBody>
          <a:bodyPr>
            <a:normAutofit fontScale="85000" lnSpcReduction="20000"/>
          </a:bodyPr>
          <a:lstStyle/>
          <a:p>
            <a:r>
              <a:rPr lang="zh-CN" altLang="en-US" b="1" dirty="0"/>
              <a:t>理解商业模式的本质</a:t>
            </a:r>
            <a:endParaRPr lang="en-US" altLang="zh-CN" b="1" dirty="0"/>
          </a:p>
          <a:p>
            <a:pPr lvl="1"/>
            <a:r>
              <a:rPr lang="zh-CN" altLang="en-US" b="1" dirty="0"/>
              <a:t>视觉化的语言：</a:t>
            </a:r>
            <a:r>
              <a:rPr lang="zh-CN" altLang="en-US" dirty="0"/>
              <a:t>画布是一张概念图，其功能类似于具有语法规则的视觉化语言，提供了视觉和文字的指引，帮助画出模式中所需的所有信息</a:t>
            </a:r>
            <a:endParaRPr lang="en-US" altLang="zh-CN" dirty="0"/>
          </a:p>
          <a:p>
            <a:pPr lvl="1"/>
            <a:r>
              <a:rPr lang="zh-CN" altLang="en-US" b="1" dirty="0"/>
              <a:t>抓住全貌：</a:t>
            </a:r>
            <a:r>
              <a:rPr lang="zh-CN" altLang="en-US" dirty="0"/>
              <a:t>画布的草图能够为观众提供足够的信息理解全貌，而不被过多的细节影响理解</a:t>
            </a:r>
            <a:endParaRPr lang="en-US" altLang="zh-CN" dirty="0"/>
          </a:p>
          <a:p>
            <a:pPr lvl="1"/>
            <a:r>
              <a:rPr lang="zh-CN" altLang="en-US" b="1" dirty="0"/>
              <a:t>看到关键：</a:t>
            </a:r>
            <a:r>
              <a:rPr lang="zh-CN" altLang="en-US" dirty="0"/>
              <a:t>一定要理解元素</a:t>
            </a:r>
            <a:r>
              <a:rPr lang="en-US" altLang="zh-CN" dirty="0"/>
              <a:t>/</a:t>
            </a:r>
            <a:r>
              <a:rPr lang="zh-CN" altLang="en-US" dirty="0"/>
              <a:t>模块之间的关联关系</a:t>
            </a:r>
            <a:endParaRPr lang="en-US" altLang="zh-CN" dirty="0"/>
          </a:p>
          <a:p>
            <a:endParaRPr lang="en-US" altLang="zh-CN" sz="100" dirty="0"/>
          </a:p>
          <a:p>
            <a:r>
              <a:rPr lang="zh-CN" altLang="en-US" b="1" dirty="0"/>
              <a:t>提升对话效率</a:t>
            </a:r>
            <a:endParaRPr lang="en-US" altLang="zh-CN" b="1" dirty="0"/>
          </a:p>
          <a:p>
            <a:pPr lvl="1"/>
            <a:r>
              <a:rPr lang="zh-CN" altLang="en-US" b="1" dirty="0"/>
              <a:t>共同的参照点：</a:t>
            </a:r>
            <a:r>
              <a:rPr lang="zh-CN" altLang="en-US" b="1" dirty="0">
                <a:solidFill>
                  <a:srgbClr val="FF0000"/>
                </a:solidFill>
              </a:rPr>
              <a:t>将头脑中不言而喻的主观假设具象化</a:t>
            </a:r>
            <a:r>
              <a:rPr lang="zh-CN" altLang="en-US" dirty="0"/>
              <a:t>，并将大量内容固化成为可回溯的参照点（人类的短时记忆只能保留有限数量的想法）</a:t>
            </a:r>
            <a:endParaRPr lang="en-US" altLang="zh-CN" dirty="0"/>
          </a:p>
          <a:p>
            <a:pPr lvl="1"/>
            <a:r>
              <a:rPr lang="zh-CN" altLang="en-US" b="1" dirty="0"/>
              <a:t>统一的语言：</a:t>
            </a:r>
            <a:r>
              <a:rPr lang="zh-CN" altLang="en-US" dirty="0"/>
              <a:t>利用图形和画布帮助不同参与者聚焦，特别是来自不同领域的人</a:t>
            </a:r>
            <a:endParaRPr lang="en-US" altLang="zh-CN" dirty="0"/>
          </a:p>
          <a:p>
            <a:pPr lvl="1"/>
            <a:r>
              <a:rPr lang="zh-CN" altLang="en-US" b="1" dirty="0"/>
              <a:t>一致的理解：</a:t>
            </a:r>
            <a:r>
              <a:rPr lang="zh-CN" altLang="en-US" dirty="0"/>
              <a:t>帮助不同部门的人</a:t>
            </a:r>
            <a:r>
              <a:rPr lang="zh-CN" altLang="en-US" b="1" dirty="0">
                <a:solidFill>
                  <a:srgbClr val="FF0000"/>
                </a:solidFill>
              </a:rPr>
              <a:t>将其深入理解的部分表达出来</a:t>
            </a:r>
            <a:r>
              <a:rPr lang="zh-CN" altLang="en-US" dirty="0"/>
              <a:t>，再一起形成整体的洞察与一致的理解</a:t>
            </a:r>
          </a:p>
        </p:txBody>
      </p:sp>
    </p:spTree>
    <p:extLst>
      <p:ext uri="{BB962C8B-B14F-4D97-AF65-F5344CB8AC3E}">
        <p14:creationId xmlns:p14="http://schemas.microsoft.com/office/powerpoint/2010/main" val="2519914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D61692-58A2-43A7-A15F-E7A811888ACD}"/>
              </a:ext>
            </a:extLst>
          </p:cNvPr>
          <p:cNvSpPr>
            <a:spLocks noGrp="1"/>
          </p:cNvSpPr>
          <p:nvPr>
            <p:ph type="title"/>
          </p:nvPr>
        </p:nvSpPr>
        <p:spPr/>
        <p:txBody>
          <a:bodyPr/>
          <a:lstStyle/>
          <a:p>
            <a:r>
              <a:rPr lang="zh-CN" altLang="en-US" dirty="0"/>
              <a:t>视觉化的作用（续）</a:t>
            </a:r>
          </a:p>
        </p:txBody>
      </p:sp>
      <p:sp>
        <p:nvSpPr>
          <p:cNvPr id="3" name="内容占位符 2">
            <a:extLst>
              <a:ext uri="{FF2B5EF4-FFF2-40B4-BE49-F238E27FC236}">
                <a16:creationId xmlns:a16="http://schemas.microsoft.com/office/drawing/2014/main" id="{9752C997-16B4-4242-A428-B54028324F3F}"/>
              </a:ext>
            </a:extLst>
          </p:cNvPr>
          <p:cNvSpPr>
            <a:spLocks noGrp="1"/>
          </p:cNvSpPr>
          <p:nvPr>
            <p:ph idx="1"/>
          </p:nvPr>
        </p:nvSpPr>
        <p:spPr>
          <a:xfrm>
            <a:off x="139485" y="1825625"/>
            <a:ext cx="8903776" cy="4351338"/>
          </a:xfrm>
        </p:spPr>
        <p:txBody>
          <a:bodyPr>
            <a:normAutofit fontScale="92500"/>
          </a:bodyPr>
          <a:lstStyle/>
          <a:p>
            <a:r>
              <a:rPr lang="zh-CN" altLang="en-US" b="1" dirty="0"/>
              <a:t>探索创意</a:t>
            </a:r>
            <a:endParaRPr lang="en-US" altLang="zh-CN" b="1" dirty="0"/>
          </a:p>
          <a:p>
            <a:pPr lvl="1"/>
            <a:r>
              <a:rPr lang="zh-CN" altLang="en-US" b="1" dirty="0"/>
              <a:t>激发创意：</a:t>
            </a:r>
            <a:r>
              <a:rPr lang="zh-CN" altLang="en-US" dirty="0"/>
              <a:t>模糊的想法</a:t>
            </a:r>
            <a:r>
              <a:rPr lang="en-US" altLang="zh-CN" dirty="0"/>
              <a:t>-</a:t>
            </a:r>
            <a:r>
              <a:rPr lang="zh-CN" altLang="en-US" dirty="0"/>
              <a:t>随着灵感发挥</a:t>
            </a:r>
            <a:r>
              <a:rPr lang="en-US" altLang="zh-CN" dirty="0"/>
              <a:t>-</a:t>
            </a:r>
            <a:r>
              <a:rPr lang="zh-CN" altLang="en-US" dirty="0"/>
              <a:t>有机地整合成一幅图画</a:t>
            </a:r>
            <a:endParaRPr lang="en-US" altLang="zh-CN" dirty="0"/>
          </a:p>
          <a:p>
            <a:pPr lvl="1"/>
            <a:r>
              <a:rPr lang="zh-CN" altLang="en-US" b="1" dirty="0"/>
              <a:t>演习：</a:t>
            </a:r>
            <a:r>
              <a:rPr lang="zh-CN" altLang="en-US" dirty="0"/>
              <a:t>视觉化的模型帮助思考部分元素的改变引发的系统性冲击</a:t>
            </a:r>
            <a:endParaRPr lang="en-US" altLang="zh-CN" dirty="0"/>
          </a:p>
          <a:p>
            <a:pPr lvl="1"/>
            <a:r>
              <a:rPr lang="zh-CN" altLang="en-US" i="1" dirty="0">
                <a:solidFill>
                  <a:srgbClr val="FF0000"/>
                </a:solidFill>
              </a:rPr>
              <a:t>隐藏要素：添加、填充充分的细节 </a:t>
            </a:r>
            <a:r>
              <a:rPr lang="en-US" altLang="zh-CN" i="1" dirty="0">
                <a:solidFill>
                  <a:srgbClr val="FF0000"/>
                </a:solidFill>
              </a:rPr>
              <a:t>– </a:t>
            </a:r>
            <a:r>
              <a:rPr lang="zh-CN" altLang="en-US" i="1" dirty="0">
                <a:solidFill>
                  <a:srgbClr val="FF0000"/>
                </a:solidFill>
              </a:rPr>
              <a:t>不要说</a:t>
            </a:r>
            <a:r>
              <a:rPr lang="zh-CN" altLang="en-US" b="1" i="1" dirty="0">
                <a:solidFill>
                  <a:srgbClr val="FF0000"/>
                </a:solidFill>
              </a:rPr>
              <a:t>空话套话</a:t>
            </a:r>
            <a:endParaRPr lang="en-US" altLang="zh-CN" b="1" i="1" dirty="0">
              <a:solidFill>
                <a:srgbClr val="FF0000"/>
              </a:solidFill>
            </a:endParaRPr>
          </a:p>
          <a:p>
            <a:endParaRPr lang="en-US" altLang="zh-CN" sz="100" dirty="0"/>
          </a:p>
          <a:p>
            <a:r>
              <a:rPr lang="zh-CN" altLang="en-US" b="1" dirty="0"/>
              <a:t>提升沟通</a:t>
            </a:r>
            <a:endParaRPr lang="en-US" altLang="zh-CN" b="1" dirty="0"/>
          </a:p>
          <a:p>
            <a:pPr lvl="1"/>
            <a:r>
              <a:rPr lang="zh-CN" altLang="en-US" b="1" dirty="0"/>
              <a:t>统一公司内部的理解：</a:t>
            </a:r>
            <a:r>
              <a:rPr lang="zh-CN" altLang="en-US" dirty="0"/>
              <a:t>用图画在组织内形成共识，朝一个战略方向前进</a:t>
            </a:r>
            <a:endParaRPr lang="en-US" altLang="zh-CN" dirty="0"/>
          </a:p>
          <a:p>
            <a:pPr lvl="1"/>
            <a:r>
              <a:rPr lang="zh-CN" altLang="en-US" b="1" dirty="0"/>
              <a:t>内部推销：</a:t>
            </a:r>
            <a:r>
              <a:rPr lang="zh-CN" altLang="en-US" dirty="0"/>
              <a:t>好的图画使组织的现状、需要做的事情、怎么做、未来会怎样等方面变得易于沟通，从而赢得组织内部的理解和支撑</a:t>
            </a:r>
            <a:endParaRPr lang="en-US" altLang="zh-CN" dirty="0"/>
          </a:p>
          <a:p>
            <a:pPr lvl="1"/>
            <a:r>
              <a:rPr lang="zh-CN" altLang="en-US" b="1" dirty="0"/>
              <a:t>外部推销：</a:t>
            </a:r>
            <a:r>
              <a:rPr lang="zh-CN" altLang="en-US" dirty="0"/>
              <a:t>提升向投资人或潜在合作伙伴推销成功的概率</a:t>
            </a:r>
            <a:endParaRPr lang="en-US" altLang="zh-CN" dirty="0"/>
          </a:p>
          <a:p>
            <a:pPr marL="0" indent="0">
              <a:buNone/>
            </a:pPr>
            <a:endParaRPr lang="en-US" altLang="zh-CN" sz="100" dirty="0"/>
          </a:p>
        </p:txBody>
      </p:sp>
    </p:spTree>
    <p:extLst>
      <p:ext uri="{BB962C8B-B14F-4D97-AF65-F5344CB8AC3E}">
        <p14:creationId xmlns:p14="http://schemas.microsoft.com/office/powerpoint/2010/main" val="1808516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 calcmode="lin" valueType="num">
                                      <p:cBhvr additive="base">
                                        <p:cTn id="1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 calcmode="lin" valueType="num">
                                      <p:cBhvr additive="base">
                                        <p:cTn id="2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 calcmode="lin" valueType="num">
                                      <p:cBhvr additive="base">
                                        <p:cTn id="2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9FFD6E-3999-48EA-95A5-9F920AECE1CD}"/>
              </a:ext>
            </a:extLst>
          </p:cNvPr>
          <p:cNvSpPr>
            <a:spLocks noGrp="1"/>
          </p:cNvSpPr>
          <p:nvPr>
            <p:ph type="title"/>
          </p:nvPr>
        </p:nvSpPr>
        <p:spPr>
          <a:xfrm>
            <a:off x="193814" y="551415"/>
            <a:ext cx="3592996" cy="994172"/>
          </a:xfrm>
        </p:spPr>
        <p:txBody>
          <a:bodyPr>
            <a:normAutofit fontScale="90000"/>
          </a:bodyPr>
          <a:lstStyle/>
          <a:p>
            <a:r>
              <a:rPr lang="zh-CN" altLang="en-US" dirty="0"/>
              <a:t>根据不同目标展示出不同的视觉化细节</a:t>
            </a:r>
          </a:p>
        </p:txBody>
      </p:sp>
      <p:sp>
        <p:nvSpPr>
          <p:cNvPr id="5" name="内容占位符 2">
            <a:extLst>
              <a:ext uri="{FF2B5EF4-FFF2-40B4-BE49-F238E27FC236}">
                <a16:creationId xmlns:a16="http://schemas.microsoft.com/office/drawing/2014/main" id="{78C43A1D-CCEE-42EF-97B8-C3D2DC6D02A2}"/>
              </a:ext>
            </a:extLst>
          </p:cNvPr>
          <p:cNvSpPr>
            <a:spLocks noGrp="1"/>
          </p:cNvSpPr>
          <p:nvPr>
            <p:ph idx="1"/>
          </p:nvPr>
        </p:nvSpPr>
        <p:spPr>
          <a:xfrm>
            <a:off x="298174" y="2226469"/>
            <a:ext cx="3488636" cy="3263504"/>
          </a:xfrm>
        </p:spPr>
        <p:txBody>
          <a:bodyPr>
            <a:normAutofit lnSpcReduction="10000"/>
          </a:bodyPr>
          <a:lstStyle/>
          <a:p>
            <a:r>
              <a:rPr lang="en-US" altLang="zh-CN" dirty="0"/>
              <a:t>Skype</a:t>
            </a:r>
            <a:r>
              <a:rPr lang="zh-CN" altLang="en-US" dirty="0"/>
              <a:t>与传统运营商的不同</a:t>
            </a:r>
            <a:endParaRPr lang="en-US" altLang="zh-CN" dirty="0"/>
          </a:p>
          <a:p>
            <a:pPr lvl="1"/>
            <a:r>
              <a:rPr lang="zh-CN" altLang="en-US" dirty="0"/>
              <a:t>基础设施成本低</a:t>
            </a:r>
            <a:endParaRPr lang="en-US" altLang="zh-CN" dirty="0"/>
          </a:p>
          <a:p>
            <a:pPr lvl="1"/>
            <a:r>
              <a:rPr lang="zh-CN" altLang="en-US" dirty="0"/>
              <a:t>成本结构像</a:t>
            </a:r>
            <a:r>
              <a:rPr lang="en-US" altLang="zh-CN" dirty="0"/>
              <a:t>IT</a:t>
            </a:r>
            <a:r>
              <a:rPr lang="zh-CN" altLang="en-US" dirty="0"/>
              <a:t>公司</a:t>
            </a:r>
            <a:endParaRPr lang="en-US" altLang="zh-CN" dirty="0"/>
          </a:p>
          <a:p>
            <a:pPr lvl="1"/>
            <a:r>
              <a:rPr lang="zh-CN" altLang="en-US" dirty="0"/>
              <a:t>面向全球化语音服务</a:t>
            </a:r>
            <a:endParaRPr lang="en-US" altLang="zh-CN" dirty="0"/>
          </a:p>
          <a:p>
            <a:pPr lvl="1"/>
            <a:r>
              <a:rPr lang="zh-CN" altLang="en-US" dirty="0"/>
              <a:t>渠道与客户关系高度自动化，只有约</a:t>
            </a:r>
            <a:r>
              <a:rPr lang="en-US" altLang="zh-CN" dirty="0"/>
              <a:t>10%</a:t>
            </a:r>
            <a:r>
              <a:rPr lang="zh-CN" altLang="en-US" dirty="0"/>
              <a:t>用户付费</a:t>
            </a:r>
          </a:p>
        </p:txBody>
      </p:sp>
      <p:pic>
        <p:nvPicPr>
          <p:cNvPr id="4" name="图片 3">
            <a:extLst>
              <a:ext uri="{FF2B5EF4-FFF2-40B4-BE49-F238E27FC236}">
                <a16:creationId xmlns:a16="http://schemas.microsoft.com/office/drawing/2014/main" id="{B6B6A680-BE92-4353-9F99-076260EE9700}"/>
              </a:ext>
            </a:extLst>
          </p:cNvPr>
          <p:cNvPicPr>
            <a:picLocks noChangeAspect="1"/>
          </p:cNvPicPr>
          <p:nvPr/>
        </p:nvPicPr>
        <p:blipFill>
          <a:blip r:embed="rId2"/>
          <a:stretch>
            <a:fillRect/>
          </a:stretch>
        </p:blipFill>
        <p:spPr>
          <a:xfrm>
            <a:off x="3650542" y="864704"/>
            <a:ext cx="4660661" cy="5143500"/>
          </a:xfrm>
          <a:prstGeom prst="rect">
            <a:avLst/>
          </a:prstGeom>
        </p:spPr>
      </p:pic>
    </p:spTree>
    <p:extLst>
      <p:ext uri="{BB962C8B-B14F-4D97-AF65-F5344CB8AC3E}">
        <p14:creationId xmlns:p14="http://schemas.microsoft.com/office/powerpoint/2010/main" val="18703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722D4D7-56B5-4A2F-8FFA-9F042CCAB861}"/>
              </a:ext>
            </a:extLst>
          </p:cNvPr>
          <p:cNvSpPr>
            <a:spLocks noGrp="1"/>
          </p:cNvSpPr>
          <p:nvPr>
            <p:ph idx="1"/>
          </p:nvPr>
        </p:nvSpPr>
        <p:spPr>
          <a:xfrm>
            <a:off x="7096171" y="149889"/>
            <a:ext cx="1852640" cy="5324889"/>
          </a:xfrm>
        </p:spPr>
        <p:txBody>
          <a:bodyPr>
            <a:normAutofit fontScale="77500" lnSpcReduction="20000"/>
          </a:bodyPr>
          <a:lstStyle/>
          <a:p>
            <a:r>
              <a:rPr lang="zh-CN" altLang="en-US" dirty="0"/>
              <a:t>画布上的要素</a:t>
            </a:r>
            <a:endParaRPr lang="en-US" altLang="zh-CN" dirty="0"/>
          </a:p>
          <a:p>
            <a:pPr lvl="1"/>
            <a:r>
              <a:rPr lang="zh-CN" altLang="en-US" dirty="0"/>
              <a:t>狂热粉丝全球化</a:t>
            </a:r>
            <a:endParaRPr lang="en-US" altLang="zh-CN" dirty="0"/>
          </a:p>
          <a:p>
            <a:pPr lvl="1"/>
            <a:r>
              <a:rPr lang="zh-CN" altLang="en-US" dirty="0"/>
              <a:t>独立艺术家需要有专人联络</a:t>
            </a:r>
            <a:endParaRPr lang="en-US" altLang="zh-CN" dirty="0"/>
          </a:p>
          <a:p>
            <a:pPr lvl="1"/>
            <a:r>
              <a:rPr lang="zh-CN" altLang="en-US" dirty="0"/>
              <a:t>收入里的利息和乐队订阅</a:t>
            </a:r>
            <a:endParaRPr lang="en-US" altLang="zh-CN" dirty="0"/>
          </a:p>
          <a:p>
            <a:pPr lvl="1"/>
            <a:r>
              <a:rPr lang="zh-CN" altLang="en-US" dirty="0"/>
              <a:t>关键合作里的</a:t>
            </a:r>
            <a:r>
              <a:rPr lang="zh-CN" altLang="en-US" b="1" dirty="0"/>
              <a:t>城市卡、啤酒、分销商、电视直播</a:t>
            </a:r>
            <a:endParaRPr lang="en-US" altLang="zh-CN" b="1" dirty="0"/>
          </a:p>
          <a:p>
            <a:r>
              <a:rPr lang="zh-CN" altLang="en-US" dirty="0">
                <a:solidFill>
                  <a:srgbClr val="00B0F0"/>
                </a:solidFill>
              </a:rPr>
              <a:t>可视化的关键点</a:t>
            </a:r>
            <a:endParaRPr lang="en-US" altLang="zh-CN" dirty="0">
              <a:solidFill>
                <a:srgbClr val="00B0F0"/>
              </a:solidFill>
            </a:endParaRPr>
          </a:p>
          <a:p>
            <a:pPr lvl="1"/>
            <a:r>
              <a:rPr lang="zh-CN" altLang="en-US" dirty="0">
                <a:solidFill>
                  <a:srgbClr val="FF0000"/>
                </a:solidFill>
              </a:rPr>
              <a:t>强调重点</a:t>
            </a:r>
            <a:endParaRPr lang="en-US" altLang="zh-CN" dirty="0">
              <a:solidFill>
                <a:srgbClr val="FF0000"/>
              </a:solidFill>
            </a:endParaRPr>
          </a:p>
          <a:p>
            <a:pPr lvl="1"/>
            <a:r>
              <a:rPr lang="zh-CN" altLang="en-US" dirty="0">
                <a:solidFill>
                  <a:srgbClr val="7030A0"/>
                </a:solidFill>
              </a:rPr>
              <a:t>区分差异</a:t>
            </a:r>
            <a:endParaRPr lang="en-US" altLang="zh-CN" dirty="0">
              <a:solidFill>
                <a:srgbClr val="7030A0"/>
              </a:solidFill>
            </a:endParaRPr>
          </a:p>
          <a:p>
            <a:pPr lvl="1"/>
            <a:r>
              <a:rPr lang="zh-CN" altLang="en-US" dirty="0">
                <a:solidFill>
                  <a:srgbClr val="00B050"/>
                </a:solidFill>
              </a:rPr>
              <a:t>明确联系</a:t>
            </a:r>
          </a:p>
        </p:txBody>
      </p:sp>
      <p:pic>
        <p:nvPicPr>
          <p:cNvPr id="4" name="图片 3">
            <a:extLst>
              <a:ext uri="{FF2B5EF4-FFF2-40B4-BE49-F238E27FC236}">
                <a16:creationId xmlns:a16="http://schemas.microsoft.com/office/drawing/2014/main" id="{F40CAB1E-CF0A-4361-A53F-39FAD6ABC35F}"/>
              </a:ext>
            </a:extLst>
          </p:cNvPr>
          <p:cNvPicPr>
            <a:picLocks noChangeAspect="1"/>
          </p:cNvPicPr>
          <p:nvPr/>
        </p:nvPicPr>
        <p:blipFill>
          <a:blip r:embed="rId3"/>
          <a:stretch>
            <a:fillRect/>
          </a:stretch>
        </p:blipFill>
        <p:spPr>
          <a:xfrm>
            <a:off x="30826" y="149890"/>
            <a:ext cx="7293311" cy="5143500"/>
          </a:xfrm>
          <a:prstGeom prst="rect">
            <a:avLst/>
          </a:prstGeom>
        </p:spPr>
      </p:pic>
      <p:sp>
        <p:nvSpPr>
          <p:cNvPr id="5" name="矩形 4">
            <a:extLst>
              <a:ext uri="{FF2B5EF4-FFF2-40B4-BE49-F238E27FC236}">
                <a16:creationId xmlns:a16="http://schemas.microsoft.com/office/drawing/2014/main" id="{33A7458B-F284-423D-9E37-2E24136A678B}"/>
              </a:ext>
            </a:extLst>
          </p:cNvPr>
          <p:cNvSpPr/>
          <p:nvPr/>
        </p:nvSpPr>
        <p:spPr>
          <a:xfrm>
            <a:off x="1431235" y="969869"/>
            <a:ext cx="819978" cy="83488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6" name="矩形 5">
            <a:extLst>
              <a:ext uri="{FF2B5EF4-FFF2-40B4-BE49-F238E27FC236}">
                <a16:creationId xmlns:a16="http://schemas.microsoft.com/office/drawing/2014/main" id="{ABC8D49C-47A5-41E8-BAD6-2926B0B785BB}"/>
              </a:ext>
            </a:extLst>
          </p:cNvPr>
          <p:cNvSpPr/>
          <p:nvPr/>
        </p:nvSpPr>
        <p:spPr>
          <a:xfrm>
            <a:off x="6141645" y="359000"/>
            <a:ext cx="819978" cy="83488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9" name="矩形 8">
            <a:extLst>
              <a:ext uri="{FF2B5EF4-FFF2-40B4-BE49-F238E27FC236}">
                <a16:creationId xmlns:a16="http://schemas.microsoft.com/office/drawing/2014/main" id="{0CF298C7-4B24-4C0B-91EA-BDA8E75782AB}"/>
              </a:ext>
            </a:extLst>
          </p:cNvPr>
          <p:cNvSpPr/>
          <p:nvPr/>
        </p:nvSpPr>
        <p:spPr>
          <a:xfrm>
            <a:off x="3882977" y="4019084"/>
            <a:ext cx="1089074" cy="1207217"/>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0" name="矩形 9">
            <a:extLst>
              <a:ext uri="{FF2B5EF4-FFF2-40B4-BE49-F238E27FC236}">
                <a16:creationId xmlns:a16="http://schemas.microsoft.com/office/drawing/2014/main" id="{98B4370E-7C7A-4573-824C-8722804088AA}"/>
              </a:ext>
            </a:extLst>
          </p:cNvPr>
          <p:cNvSpPr/>
          <p:nvPr/>
        </p:nvSpPr>
        <p:spPr>
          <a:xfrm>
            <a:off x="5926207" y="4019084"/>
            <a:ext cx="1169964" cy="1207217"/>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1" name="矩形 10">
            <a:extLst>
              <a:ext uri="{FF2B5EF4-FFF2-40B4-BE49-F238E27FC236}">
                <a16:creationId xmlns:a16="http://schemas.microsoft.com/office/drawing/2014/main" id="{67E11F6E-D4FE-490B-9B00-E9B80AFBF4F8}"/>
              </a:ext>
            </a:extLst>
          </p:cNvPr>
          <p:cNvSpPr/>
          <p:nvPr/>
        </p:nvSpPr>
        <p:spPr>
          <a:xfrm>
            <a:off x="4688973" y="502709"/>
            <a:ext cx="1153760" cy="3304782"/>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2" name="矩形 11">
            <a:extLst>
              <a:ext uri="{FF2B5EF4-FFF2-40B4-BE49-F238E27FC236}">
                <a16:creationId xmlns:a16="http://schemas.microsoft.com/office/drawing/2014/main" id="{DA3E06BC-6F18-47C9-97FE-EE99956CDCBE}"/>
              </a:ext>
            </a:extLst>
          </p:cNvPr>
          <p:cNvSpPr/>
          <p:nvPr/>
        </p:nvSpPr>
        <p:spPr>
          <a:xfrm>
            <a:off x="4072113" y="435620"/>
            <a:ext cx="1997209" cy="3467462"/>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sp>
        <p:nvSpPr>
          <p:cNvPr id="13" name="矩形 12">
            <a:extLst>
              <a:ext uri="{FF2B5EF4-FFF2-40B4-BE49-F238E27FC236}">
                <a16:creationId xmlns:a16="http://schemas.microsoft.com/office/drawing/2014/main" id="{409967C9-C9BB-4098-B1B6-34859CCA195C}"/>
              </a:ext>
            </a:extLst>
          </p:cNvPr>
          <p:cNvSpPr/>
          <p:nvPr/>
        </p:nvSpPr>
        <p:spPr>
          <a:xfrm>
            <a:off x="928323" y="2534951"/>
            <a:ext cx="2454958" cy="2415540"/>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zh-CN" altLang="en-US" sz="1350">
              <a:solidFill>
                <a:prstClr val="white"/>
              </a:solidFill>
              <a:latin typeface="等线" panose="020F0502020204030204"/>
              <a:ea typeface="等线" panose="02010600030101010101" pitchFamily="2" charset="-122"/>
            </a:endParaRPr>
          </a:p>
        </p:txBody>
      </p:sp>
      <p:pic>
        <p:nvPicPr>
          <p:cNvPr id="7" name="图片 6">
            <a:extLst>
              <a:ext uri="{FF2B5EF4-FFF2-40B4-BE49-F238E27FC236}">
                <a16:creationId xmlns:a16="http://schemas.microsoft.com/office/drawing/2014/main" id="{256BF26E-4CC0-4553-9161-91EABE47F128}"/>
              </a:ext>
            </a:extLst>
          </p:cNvPr>
          <p:cNvPicPr>
            <a:picLocks noChangeAspect="1"/>
          </p:cNvPicPr>
          <p:nvPr/>
        </p:nvPicPr>
        <p:blipFill>
          <a:blip r:embed="rId4"/>
          <a:stretch>
            <a:fillRect/>
          </a:stretch>
        </p:blipFill>
        <p:spPr>
          <a:xfrm>
            <a:off x="0" y="5474778"/>
            <a:ext cx="9144000" cy="1202254"/>
          </a:xfrm>
          <a:prstGeom prst="rect">
            <a:avLst/>
          </a:prstGeom>
        </p:spPr>
      </p:pic>
      <p:sp>
        <p:nvSpPr>
          <p:cNvPr id="8" name="文本框 7">
            <a:extLst>
              <a:ext uri="{FF2B5EF4-FFF2-40B4-BE49-F238E27FC236}">
                <a16:creationId xmlns:a16="http://schemas.microsoft.com/office/drawing/2014/main" id="{B7345BD8-6671-496F-B8F6-86444497804E}"/>
              </a:ext>
            </a:extLst>
          </p:cNvPr>
          <p:cNvSpPr txBox="1"/>
          <p:nvPr/>
        </p:nvSpPr>
        <p:spPr>
          <a:xfrm>
            <a:off x="3383281" y="5952226"/>
            <a:ext cx="5760719" cy="923330"/>
          </a:xfrm>
          <a:prstGeom prst="rect">
            <a:avLst/>
          </a:prstGeom>
          <a:noFill/>
        </p:spPr>
        <p:txBody>
          <a:bodyPr wrap="square" rtlCol="0">
            <a:spAutoFit/>
          </a:bodyPr>
          <a:lstStyle/>
          <a:p>
            <a:r>
              <a:rPr lang="zh-CN" altLang="en-US" b="1" dirty="0"/>
              <a:t>太乐文化科技</a:t>
            </a:r>
            <a:r>
              <a:rPr lang="zh-CN" altLang="en-US" dirty="0"/>
              <a:t>控股</a:t>
            </a:r>
            <a:r>
              <a:rPr lang="en-US" altLang="zh-CN" dirty="0"/>
              <a:t>52%</a:t>
            </a:r>
            <a:r>
              <a:rPr lang="zh-CN" altLang="en-US" dirty="0"/>
              <a:t>，是</a:t>
            </a:r>
            <a:r>
              <a:rPr lang="zh-CN" altLang="en-US" b="1" dirty="0"/>
              <a:t>北京太合音乐文化发展</a:t>
            </a:r>
            <a:r>
              <a:rPr lang="zh-CN" altLang="en-US" dirty="0"/>
              <a:t>的全资子公司，</a:t>
            </a:r>
            <a:r>
              <a:rPr lang="zh-CN" altLang="en-US" b="1" dirty="0"/>
              <a:t>太合音乐的最大股东为北京百度网讯科技</a:t>
            </a:r>
            <a:r>
              <a:rPr lang="zh-CN" altLang="en-US" dirty="0"/>
              <a:t>（百度子公司 </a:t>
            </a:r>
            <a:r>
              <a:rPr lang="en-US" altLang="zh-CN" strike="sngStrike" dirty="0"/>
              <a:t>what’s your problem</a:t>
            </a:r>
            <a:r>
              <a:rPr lang="zh-CN" altLang="en-US" dirty="0"/>
              <a:t>）</a:t>
            </a:r>
          </a:p>
        </p:txBody>
      </p:sp>
    </p:spTree>
    <p:extLst>
      <p:ext uri="{BB962C8B-B14F-4D97-AF65-F5344CB8AC3E}">
        <p14:creationId xmlns:p14="http://schemas.microsoft.com/office/powerpoint/2010/main" val="3126969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324</TotalTime>
  <Words>1743</Words>
  <Application>Microsoft Office PowerPoint</Application>
  <PresentationFormat>全屏显示(4:3)</PresentationFormat>
  <Paragraphs>131</Paragraphs>
  <Slides>14</Slides>
  <Notes>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Arial</vt:lpstr>
      <vt:lpstr>Calibri</vt:lpstr>
      <vt:lpstr>Calibri Light</vt:lpstr>
      <vt:lpstr>Office 主题​​</vt:lpstr>
      <vt:lpstr>需求与商业模式创新 第四章 商业模式设计 可视化&amp;模型构建</vt:lpstr>
      <vt:lpstr>复习：商业模式设计-工具、方法、思维</vt:lpstr>
      <vt:lpstr>视觉化思考的价值</vt:lpstr>
      <vt:lpstr>视觉化的实现：便利贴+绘画</vt:lpstr>
      <vt:lpstr>PowerPoint 演示文稿</vt:lpstr>
      <vt:lpstr>视觉化的作用</vt:lpstr>
      <vt:lpstr>视觉化的作用（续）</vt:lpstr>
      <vt:lpstr>根据不同目标展示出不同的视觉化细节</vt:lpstr>
      <vt:lpstr>PowerPoint 演示文稿</vt:lpstr>
      <vt:lpstr>讲述视觉化的故事</vt:lpstr>
      <vt:lpstr>模型构建的价值</vt:lpstr>
      <vt:lpstr>设计态度与控制规模</vt:lpstr>
      <vt:lpstr>利用模型构建探究决策到执行的转换</vt:lpstr>
      <vt:lpstr>模型构建补充：用手来思考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需求与商业模式创新 第四章 商业模式设计 模型构建、讲故事与场景</dc:title>
  <dc:creator>Hongyu Kuang</dc:creator>
  <cp:lastModifiedBy>匡宏宇</cp:lastModifiedBy>
  <cp:revision>57</cp:revision>
  <dcterms:created xsi:type="dcterms:W3CDTF">2020-03-22T03:01:07Z</dcterms:created>
  <dcterms:modified xsi:type="dcterms:W3CDTF">2023-12-07T01:59:03Z</dcterms:modified>
</cp:coreProperties>
</file>

<file path=docProps/thumbnail.jpeg>
</file>